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gif" ContentType="image/gif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67" r:id="rId5"/>
    <p:sldId id="258" r:id="rId6"/>
    <p:sldId id="259" r:id="rId7"/>
    <p:sldId id="294" r:id="rId8"/>
    <p:sldId id="291" r:id="rId9"/>
    <p:sldId id="352" r:id="rId10"/>
    <p:sldId id="351" r:id="rId11"/>
    <p:sldId id="387" r:id="rId12"/>
    <p:sldId id="272" r:id="rId13"/>
    <p:sldId id="312" r:id="rId14"/>
    <p:sldId id="372" r:id="rId15"/>
    <p:sldId id="338" r:id="rId16"/>
    <p:sldId id="331" r:id="rId17"/>
    <p:sldId id="354" r:id="rId18"/>
    <p:sldId id="355" r:id="rId19"/>
    <p:sldId id="333" r:id="rId20"/>
    <p:sldId id="335" r:id="rId21"/>
    <p:sldId id="389" r:id="rId22"/>
    <p:sldId id="388" r:id="rId23"/>
    <p:sldId id="277" r:id="rId24"/>
    <p:sldId id="408" r:id="rId25"/>
    <p:sldId id="390" r:id="rId26"/>
    <p:sldId id="283" r:id="rId27"/>
    <p:sldId id="264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 userDrawn="1">
          <p15:clr>
            <a:srgbClr val="A4A3A4"/>
          </p15:clr>
        </p15:guide>
        <p15:guide id="2" pos="37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3875" autoAdjust="0"/>
  </p:normalViewPr>
  <p:slideViewPr>
    <p:cSldViewPr showGuides="1">
      <p:cViewPr varScale="1">
        <p:scale>
          <a:sx n="86" d="100"/>
          <a:sy n="86" d="100"/>
        </p:scale>
        <p:origin x="499" y="62"/>
      </p:cViewPr>
      <p:guideLst>
        <p:guide orient="horz" pos="1996"/>
        <p:guide pos="378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2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&#21326;&#20026;\Desktop\20&#32423;&#30805;&#22763;-2021.04.30(1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&#21326;&#20026;\Desktop\20&#32423;&#30805;&#22763;-2021.04.30(1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7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7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BPA</a:t>
            </a:r>
            <a:r>
              <a:rPr lang="zh-CN" altLang="en-US" sz="7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浓度 </a:t>
            </a:r>
            <a:r>
              <a:rPr lang="en-US" altLang="zh-CN" sz="7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ng/L</a:t>
            </a:r>
            <a:endParaRPr lang="zh-CN" altLang="en-US" sz="7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714576164872937"/>
          <c:y val="0.067281155419504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70125873187585"/>
          <c:y val="0.0566349942062572"/>
          <c:w val="0.820476781625761"/>
          <c:h val="0.62865400383917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Sheet1!$A$67:$A$70</c:f>
              <c:strCache>
                <c:ptCount val="4"/>
                <c:pt idx="0">
                  <c:v>印度南部</c:v>
                </c:pt>
                <c:pt idx="1">
                  <c:v>葡萄牙</c:v>
                </c:pt>
                <c:pt idx="2">
                  <c:v>荷兰</c:v>
                </c:pt>
                <c:pt idx="3">
                  <c:v>波罗的海</c:v>
                </c:pt>
              </c:strCache>
            </c:strRef>
          </c:cat>
          <c:val>
            <c:numRef>
              <c:f>Sheet1!$B$67:$B$70</c:f>
              <c:numCache>
                <c:formatCode>General</c:formatCode>
                <c:ptCount val="4"/>
                <c:pt idx="0">
                  <c:v>2.8</c:v>
                </c:pt>
                <c:pt idx="1">
                  <c:v>0.03</c:v>
                </c:pt>
                <c:pt idx="2">
                  <c:v>11</c:v>
                </c:pt>
                <c:pt idx="3">
                  <c:v>0.04</c:v>
                </c:pt>
              </c:numCache>
            </c:numRef>
          </c:val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Sheet1!$A$67:$A$70</c:f>
              <c:strCache>
                <c:ptCount val="4"/>
                <c:pt idx="0">
                  <c:v>印度南部</c:v>
                </c:pt>
                <c:pt idx="1">
                  <c:v>葡萄牙</c:v>
                </c:pt>
                <c:pt idx="2">
                  <c:v>荷兰</c:v>
                </c:pt>
                <c:pt idx="3">
                  <c:v>波罗的海</c:v>
                </c:pt>
              </c:strCache>
            </c:strRef>
          </c:cat>
          <c:val>
            <c:numRef>
              <c:f>Sheet1!$C$67:$C$70</c:f>
              <c:numCache>
                <c:formatCode>General</c:formatCode>
                <c:ptCount val="4"/>
                <c:pt idx="0">
                  <c:v>136</c:v>
                </c:pt>
                <c:pt idx="1">
                  <c:v>0.1</c:v>
                </c:pt>
                <c:pt idx="2">
                  <c:v>330</c:v>
                </c:pt>
                <c:pt idx="3">
                  <c:v>5.7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3492031"/>
        <c:axId val="1323495359"/>
      </c:barChart>
      <c:catAx>
        <c:axId val="1323492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</a:p>
        </c:txPr>
        <c:crossAx val="1323495359"/>
        <c:crosses val="autoZero"/>
        <c:auto val="1"/>
        <c:lblAlgn val="ctr"/>
        <c:lblOffset val="100"/>
        <c:noMultiLvlLbl val="0"/>
      </c:catAx>
      <c:valAx>
        <c:axId val="1323495359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1323492031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7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7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BPA</a:t>
            </a:r>
            <a:r>
              <a:rPr lang="zh-CN" altLang="en-US" sz="7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浓度 </a:t>
            </a:r>
            <a:r>
              <a:rPr lang="en-GB" altLang="zh-CN" sz="7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ng/L</a:t>
            </a:r>
            <a:endParaRPr lang="zh-CN" altLang="en-US" sz="7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749705264017706"/>
          <c:y val="0.0710128239402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7661518321297"/>
          <c:y val="0.0529490858763245"/>
          <c:w val="0.877530183727034"/>
          <c:h val="0.53710850132062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Sheet1!$B$82</c:f>
              <c:strCache>
                <c:ptCount val="1"/>
                <c:pt idx="0">
                  <c:v>BPA浓度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Sheet1!$A$83:$A$90</c:f>
              <c:strCache>
                <c:ptCount val="8"/>
                <c:pt idx="0">
                  <c:v>东京湾</c:v>
                </c:pt>
                <c:pt idx="1">
                  <c:v>韩国西瓦湖</c:v>
                </c:pt>
                <c:pt idx="2">
                  <c:v>黄埔江流域</c:v>
                </c:pt>
                <c:pt idx="3">
                  <c:v>苏州河流域</c:v>
                </c:pt>
                <c:pt idx="4">
                  <c:v>长江河口底泥</c:v>
                </c:pt>
                <c:pt idx="5">
                  <c:v>河海天津流域表层水</c:v>
                </c:pt>
                <c:pt idx="6">
                  <c:v>武汉东湖</c:v>
                </c:pt>
                <c:pt idx="7">
                  <c:v>珠江广州流域</c:v>
                </c:pt>
              </c:strCache>
            </c:strRef>
          </c:cat>
          <c:val>
            <c:numRef>
              <c:f>Sheet1!$B$83:$B$90</c:f>
              <c:numCache>
                <c:formatCode>General</c:formatCode>
                <c:ptCount val="8"/>
                <c:pt idx="0">
                  <c:v>500</c:v>
                </c:pt>
                <c:pt idx="1">
                  <c:v>13</c:v>
                </c:pt>
                <c:pt idx="2">
                  <c:v>6.04</c:v>
                </c:pt>
                <c:pt idx="3">
                  <c:v>7.59</c:v>
                </c:pt>
                <c:pt idx="4">
                  <c:v>0.72</c:v>
                </c:pt>
                <c:pt idx="5">
                  <c:v>19</c:v>
                </c:pt>
                <c:pt idx="6">
                  <c:v>9</c:v>
                </c:pt>
                <c:pt idx="7">
                  <c:v>97.8</c:v>
                </c:pt>
              </c:numCache>
            </c:numRef>
          </c:val>
        </c:ser>
        <c:ser>
          <c:idx val="1"/>
          <c:order val="1"/>
          <c:tx>
            <c:strRef>
              <c:f>Sheet1!$C$82</c:f>
              <c:strCache>
                <c:ptCount val="1"/>
                <c:pt idx="0">
                  <c:v>BPA浓度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Sheet1!$A$83:$A$90</c:f>
              <c:strCache>
                <c:ptCount val="8"/>
                <c:pt idx="0">
                  <c:v>东京湾</c:v>
                </c:pt>
                <c:pt idx="1">
                  <c:v>韩国西瓦湖</c:v>
                </c:pt>
                <c:pt idx="2">
                  <c:v>黄埔江流域</c:v>
                </c:pt>
                <c:pt idx="3">
                  <c:v>苏州河流域</c:v>
                </c:pt>
                <c:pt idx="4">
                  <c:v>长江河口底泥</c:v>
                </c:pt>
                <c:pt idx="5">
                  <c:v>河海天津流域表层水</c:v>
                </c:pt>
                <c:pt idx="6">
                  <c:v>武汉东湖</c:v>
                </c:pt>
                <c:pt idx="7">
                  <c:v>珠江广州流域</c:v>
                </c:pt>
              </c:strCache>
            </c:strRef>
          </c:cat>
          <c:val>
            <c:numRef>
              <c:f>Sheet1!$C$83:$C$90</c:f>
              <c:numCache>
                <c:formatCode>General</c:formatCode>
                <c:ptCount val="8"/>
                <c:pt idx="0">
                  <c:v>900</c:v>
                </c:pt>
                <c:pt idx="1">
                  <c:v>50</c:v>
                </c:pt>
                <c:pt idx="2">
                  <c:v>51.96</c:v>
                </c:pt>
                <c:pt idx="3">
                  <c:v>65.91</c:v>
                </c:pt>
                <c:pt idx="4">
                  <c:v>13.2</c:v>
                </c:pt>
                <c:pt idx="5">
                  <c:v>106</c:v>
                </c:pt>
                <c:pt idx="6">
                  <c:v>199</c:v>
                </c:pt>
                <c:pt idx="7">
                  <c:v>540.6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6038559"/>
        <c:axId val="1986071839"/>
      </c:barChart>
      <c:catAx>
        <c:axId val="198603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</a:p>
        </c:txPr>
        <c:crossAx val="1986071839"/>
        <c:crosses val="autoZero"/>
        <c:auto val="1"/>
        <c:lblAlgn val="ctr"/>
        <c:lblOffset val="100"/>
        <c:noMultiLvlLbl val="0"/>
      </c:catAx>
      <c:valAx>
        <c:axId val="1986071839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198603855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tint val="58000"/>
                      <a:shade val="51000"/>
                      <a:satMod val="130000"/>
                    </a:schemeClr>
                  </a:gs>
                  <a:gs pos="80000">
                    <a:schemeClr val="accent5">
                      <a:tint val="58000"/>
                      <a:shade val="93000"/>
                      <a:satMod val="130000"/>
                    </a:schemeClr>
                  </a:gs>
                  <a:gs pos="100000">
                    <a:schemeClr val="accent5">
                      <a:tint val="58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tint val="86000"/>
                      <a:shade val="51000"/>
                      <a:satMod val="130000"/>
                    </a:schemeClr>
                  </a:gs>
                  <a:gs pos="80000">
                    <a:schemeClr val="accent5">
                      <a:tint val="86000"/>
                      <a:shade val="93000"/>
                      <a:satMod val="130000"/>
                    </a:schemeClr>
                  </a:gs>
                  <a:gs pos="100000">
                    <a:schemeClr val="accent5">
                      <a:tint val="86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hade val="86000"/>
                      <a:shade val="51000"/>
                      <a:satMod val="130000"/>
                    </a:schemeClr>
                  </a:gs>
                  <a:gs pos="80000">
                    <a:schemeClr val="accent5">
                      <a:shade val="86000"/>
                      <a:shade val="93000"/>
                      <a:satMod val="130000"/>
                    </a:schemeClr>
                  </a:gs>
                  <a:gs pos="100000">
                    <a:schemeClr val="accent5">
                      <a:shade val="86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5">
                      <a:shade val="58000"/>
                      <a:shade val="51000"/>
                      <a:satMod val="130000"/>
                    </a:schemeClr>
                  </a:gs>
                  <a:gs pos="80000">
                    <a:schemeClr val="accent5">
                      <a:shade val="58000"/>
                      <a:shade val="93000"/>
                      <a:satMod val="130000"/>
                    </a:schemeClr>
                  </a:gs>
                  <a:gs pos="100000">
                    <a:schemeClr val="accent5">
                      <a:shade val="58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elete val="1"/>
          </c:dLbls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DFE7C-8EF6-46D1-928B-7A9FAB7B69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老师同学们大家晚上好，很荣幸今天能代表我们小组进行答辩，我答辩的题目是</a:t>
            </a:r>
            <a:r>
              <a:rPr lang="en-US" altLang="zh-CN" dirty="0"/>
              <a:t>《》</a:t>
            </a:r>
            <a:r>
              <a:rPr lang="zh-CN" altLang="en-US" dirty="0"/>
              <a:t>，我是</a:t>
            </a:r>
            <a:r>
              <a:rPr lang="en-US" altLang="zh-CN" dirty="0"/>
              <a:t>***</a:t>
            </a:r>
            <a:r>
              <a:rPr lang="zh-CN" altLang="en-US" dirty="0"/>
              <a:t>，我们项目的成员还有</a:t>
            </a:r>
            <a:r>
              <a:rPr lang="en-US" altLang="zh-CN" dirty="0"/>
              <a:t>***</a:t>
            </a:r>
            <a:r>
              <a:rPr lang="zh-CN" altLang="en-US" dirty="0"/>
              <a:t>，</a:t>
            </a:r>
            <a:r>
              <a:rPr lang="en-US" altLang="zh-CN" dirty="0"/>
              <a:t>***</a:t>
            </a:r>
            <a:r>
              <a:rPr lang="zh-CN" altLang="en-US" dirty="0"/>
              <a:t>，我们的指导老师是张亚男老师。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这是我们的答辩提纲。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首先进行我们的课题综述。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我们来看一下双酚</a:t>
            </a:r>
            <a:r>
              <a:rPr lang="en-US" altLang="zh-CN" dirty="0"/>
              <a:t>A</a:t>
            </a:r>
            <a:r>
              <a:rPr lang="zh-CN" altLang="en-US" dirty="0"/>
              <a:t>的概况。它是一种典型持久性的环境内分泌干扰物，难降解、具有半挥发性；可通过多种途径在环境中积累并经由生物积累效应进入人体，具有发育、神经与生殖毒性。广泛应用于我们生活中常见的一些物品的制造，例如涂料、塑料制品和树脂镜片等，可以说跟我们的生活息息相关。但是，水体中的双酚</a:t>
            </a:r>
            <a:r>
              <a:rPr lang="en-US" altLang="zh-CN" dirty="0"/>
              <a:t>A</a:t>
            </a:r>
            <a:r>
              <a:rPr lang="zh-CN" altLang="en-US" dirty="0"/>
              <a:t>会引发一系列的问题：它会破坏生态平衡、引发人体肥胖症以及各种疾病。因此，去除水体中的双酚</a:t>
            </a:r>
            <a:r>
              <a:rPr lang="en-US" altLang="zh-CN" dirty="0"/>
              <a:t>A</a:t>
            </a:r>
            <a:r>
              <a:rPr lang="zh-CN" altLang="en-US" dirty="0"/>
              <a:t>刻不容缓。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双酚</a:t>
            </a:r>
            <a:r>
              <a:rPr lang="en-US" altLang="zh-CN" dirty="0"/>
              <a:t>A</a:t>
            </a:r>
            <a:r>
              <a:rPr lang="zh-CN" altLang="en-US" dirty="0"/>
              <a:t>是一种人工合成的化学物质，原本在自然界中并不存在。这是我们通过查阅文献获得的一些数据。随着科学与社会的发展，人们生活中广泛用到以双酚</a:t>
            </a:r>
            <a:r>
              <a:rPr lang="en-US" altLang="zh-CN" dirty="0"/>
              <a:t>A</a:t>
            </a:r>
            <a:r>
              <a:rPr lang="zh-CN" altLang="en-US" dirty="0"/>
              <a:t>为原料生产的物品，因此，其逐渐的在世界各地的水中均有检出，右图数据表明，双酚</a:t>
            </a:r>
            <a:r>
              <a:rPr lang="en-US" altLang="zh-CN" dirty="0"/>
              <a:t>A</a:t>
            </a:r>
            <a:r>
              <a:rPr lang="zh-CN" altLang="en-US" dirty="0"/>
              <a:t>污染有很大一部分在水环境中。从左下角这幅图的数据可以看出，亚洲地区的双酚</a:t>
            </a:r>
            <a:r>
              <a:rPr lang="en-US" altLang="zh-CN" dirty="0"/>
              <a:t>A</a:t>
            </a:r>
            <a:r>
              <a:rPr lang="zh-CN" altLang="en-US" dirty="0"/>
              <a:t>污染比其他地区更为严重。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我们知道，光电催化是一种具有发展前景的绿色可持续的污染治理技术，它有很多优点</a:t>
            </a:r>
            <a:r>
              <a:rPr lang="zh-CN" altLang="en-US" dirty="0">
                <a:sym typeface="Wingdings" panose="05000000000000000000" pitchFamily="2" charset="2"/>
              </a:rPr>
              <a:t>（）。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左图即为光电催化的基本原理示意图，常用的光催化剂主要为</a:t>
            </a:r>
            <a:r>
              <a:rPr lang="en-US" altLang="zh-CN" dirty="0"/>
              <a:t>TiO2 </a:t>
            </a:r>
            <a:r>
              <a:rPr lang="zh-CN" altLang="en-US" dirty="0"/>
              <a:t>、金属及金属半导体材料 （如 </a:t>
            </a:r>
            <a:r>
              <a:rPr lang="en-US" altLang="zh-CN" dirty="0" err="1"/>
              <a:t>ZnO</a:t>
            </a:r>
            <a:r>
              <a:rPr lang="en-US" altLang="zh-CN" dirty="0"/>
              <a:t>/</a:t>
            </a:r>
            <a:r>
              <a:rPr lang="en-US" altLang="zh-CN" dirty="0" err="1"/>
              <a:t>CdS</a:t>
            </a:r>
            <a:r>
              <a:rPr lang="en-US" altLang="zh-CN" dirty="0"/>
              <a:t> / Ag </a:t>
            </a:r>
            <a:r>
              <a:rPr lang="zh-CN" altLang="en-US" dirty="0"/>
              <a:t>，</a:t>
            </a:r>
            <a:r>
              <a:rPr lang="en-US" altLang="zh-CN" dirty="0"/>
              <a:t>BiVO4 /TiO2 </a:t>
            </a:r>
            <a:r>
              <a:rPr lang="zh-CN" altLang="en-US" dirty="0"/>
              <a:t>等）。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由于其独特的稳定性、无毒性等优点在环境污染治理领域有广阔的应用前景，以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为基础的光电催化技术已经广泛应用于废水的污染物处理。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光电催化法中，我们要重点关注的是光电催化效率，包括：光吸收效率、电荷分离效率和电荷注入效率。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然后是电荷分离效率和注入效率。高效的界面反应速率要求有特定的晶面和异质结。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自然状态下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TiO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表面倾向于暴露最稳定的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{101}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晶面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，但其并不具备最优的性能，而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{001}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晶面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100%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的不饱和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5c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2c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原子，具有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较强的催化氧化性能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综上，我们需要构筑特定晶面宽谱响应的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BiVO4/{001}TiO2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光电极并实现其对水中双酚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的深度去除。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>
              <a:solidFill>
                <a:srgbClr val="1B222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首先是光吸收效率。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只能受紫外光激发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，响应的范围窄，不能很好的利用可见光。而通过常见的改性方法（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金属掺杂和窄带半导体复合），可以拓宽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TiO</a:t>
            </a:r>
            <a:r>
              <a:rPr lang="en-US" altLang="zh-CN" sz="1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的吸收光谱，提高其可见光吸收效率。</a:t>
            </a: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/>
              <a:t>BiVO4 </a:t>
            </a:r>
            <a:r>
              <a:rPr lang="zh-CN" altLang="en-US" sz="1200" dirty="0"/>
              <a:t>作为研究最为广泛的可见光响应光催化材料之一，在许多方面表现突出</a:t>
            </a:r>
            <a:r>
              <a:rPr lang="zh-CN" altLang="en-US" sz="1200" dirty="0">
                <a:sym typeface="Wingdings" panose="05000000000000000000" pitchFamily="2" charset="2"/>
              </a:rPr>
              <a:t>：（）。因此可作为很好的掺杂材料。</a:t>
            </a:r>
            <a:endParaRPr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svg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.xml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png"/><Relationship Id="rId7" Type="http://schemas.microsoft.com/office/2007/relationships/hdphoto" Target="../media/image33.wdp"/><Relationship Id="rId6" Type="http://schemas.openxmlformats.org/officeDocument/2006/relationships/image" Target="../media/image32.png"/><Relationship Id="rId5" Type="http://schemas.microsoft.com/office/2007/relationships/hdphoto" Target="../media/image31.wdp"/><Relationship Id="rId4" Type="http://schemas.openxmlformats.org/officeDocument/2006/relationships/image" Target="../media/image30.png"/><Relationship Id="rId3" Type="http://schemas.openxmlformats.org/officeDocument/2006/relationships/image" Target="../media/image1.png"/><Relationship Id="rId2" Type="http://schemas.openxmlformats.org/officeDocument/2006/relationships/image" Target="../media/image29.tiff"/><Relationship Id="rId17" Type="http://schemas.openxmlformats.org/officeDocument/2006/relationships/notesSlide" Target="../notesSlides/notesSlide1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.xml"/><Relationship Id="rId14" Type="http://schemas.openxmlformats.org/officeDocument/2006/relationships/tags" Target="../tags/tag5.xml"/><Relationship Id="rId13" Type="http://schemas.openxmlformats.org/officeDocument/2006/relationships/tags" Target="../tags/tag4.xml"/><Relationship Id="rId12" Type="http://schemas.openxmlformats.org/officeDocument/2006/relationships/tags" Target="../tags/tag3.xml"/><Relationship Id="rId11" Type="http://schemas.openxmlformats.org/officeDocument/2006/relationships/image" Target="../media/image37.tiff"/><Relationship Id="rId10" Type="http://schemas.openxmlformats.org/officeDocument/2006/relationships/image" Target="../media/image36.tiff"/><Relationship Id="rId1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.xml"/><Relationship Id="rId5" Type="http://schemas.openxmlformats.org/officeDocument/2006/relationships/image" Target="../media/image43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1.png"/><Relationship Id="rId1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image" Target="../media/image45.jpeg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6" Type="http://schemas.openxmlformats.org/officeDocument/2006/relationships/tags" Target="../tags/tag16.xml"/><Relationship Id="rId5" Type="http://schemas.openxmlformats.org/officeDocument/2006/relationships/image" Target="../media/image51.png"/><Relationship Id="rId4" Type="http://schemas.openxmlformats.org/officeDocument/2006/relationships/tags" Target="../tags/tag15.xml"/><Relationship Id="rId3" Type="http://schemas.openxmlformats.org/officeDocument/2006/relationships/image" Target="../media/image50.png"/><Relationship Id="rId2" Type="http://schemas.openxmlformats.org/officeDocument/2006/relationships/tags" Target="../tags/tag14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.xml"/><Relationship Id="rId7" Type="http://schemas.openxmlformats.org/officeDocument/2006/relationships/image" Target="../media/image54.jpeg"/><Relationship Id="rId6" Type="http://schemas.openxmlformats.org/officeDocument/2006/relationships/tags" Target="../tags/tag20.xml"/><Relationship Id="rId5" Type="http://schemas.openxmlformats.org/officeDocument/2006/relationships/image" Target="../media/image1.png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microsoft.com/office/2007/relationships/hdphoto" Target="../media/image9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矩形 12"/>
          <p:cNvSpPr/>
          <p:nvPr>
            <p:custDataLst>
              <p:tags r:id="rId1"/>
            </p:custDataLst>
          </p:nvPr>
        </p:nvSpPr>
        <p:spPr>
          <a:xfrm>
            <a:off x="1042035" y="2023110"/>
            <a:ext cx="10326370" cy="1925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《葡萄酒种类——多聚类方法的探究与分析》</a:t>
            </a:r>
            <a:endParaRPr lang="zh-CN" altLang="en-US" sz="4000" dirty="0"/>
          </a:p>
          <a:p>
            <a:pPr algn="ctr"/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1744" y="3645764"/>
            <a:ext cx="386715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汇报人：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2152118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史君宝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小组成员：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1952087 王鑫伟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2151520 王禹皓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          2153812 彭兆祥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timg.jpeg" descr="tim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931593" y="1489372"/>
            <a:ext cx="828239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制备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BiVO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/{111}TiO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光电极材料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31818" y="2699234"/>
            <a:ext cx="8047395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 </a:t>
            </a:r>
            <a:r>
              <a:rPr lang="zh-CN" altLang="zh-CN" sz="2400" dirty="0">
                <a:sym typeface="+mn-ea"/>
              </a:rPr>
              <a:t>表征电极表面的微观形貌和晶型结构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31818" y="3883608"/>
            <a:ext cx="8272645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建立三电极测试体系研究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BiVO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/{111}TiO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电极光电性能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" name="组合 1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28001" y="218815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</a:t>
            </a:r>
            <a:endParaRPr lang="zh-CN" altLang="en-US" sz="3200" b="1" dirty="0">
              <a:solidFill>
                <a:srgbClr val="1B2229"/>
              </a:solidFill>
            </a:endParaRPr>
          </a:p>
        </p:txBody>
      </p:sp>
      <p:pic>
        <p:nvPicPr>
          <p:cNvPr id="3" name="图形 2" descr="烧瓶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6330" y="1352644"/>
            <a:ext cx="914400" cy="914400"/>
          </a:xfrm>
          <a:prstGeom prst="rect">
            <a:avLst/>
          </a:prstGeom>
        </p:spPr>
      </p:pic>
      <p:pic>
        <p:nvPicPr>
          <p:cNvPr id="5" name="图形 4" descr="烧杯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6330" y="2533588"/>
            <a:ext cx="914400" cy="914400"/>
          </a:xfrm>
          <a:prstGeom prst="rect">
            <a:avLst/>
          </a:prstGeom>
        </p:spPr>
      </p:pic>
      <p:pic>
        <p:nvPicPr>
          <p:cNvPr id="7" name="图形 6" descr="显微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6330" y="3714532"/>
            <a:ext cx="914400" cy="914400"/>
          </a:xfrm>
          <a:prstGeom prst="rect">
            <a:avLst/>
          </a:prstGeom>
        </p:spPr>
      </p:pic>
      <p:pic>
        <p:nvPicPr>
          <p:cNvPr id="9" name="图形 8" descr="试管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6330" y="4895476"/>
            <a:ext cx="914400" cy="914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27648" y="5025828"/>
            <a:ext cx="828239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实验研究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BiVO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/{111}TiO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降解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BPA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效率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" name="组合 1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28001" y="218815"/>
            <a:ext cx="567372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BiVO</a:t>
            </a:r>
            <a:r>
              <a:rPr lang="en-US" altLang="zh-CN" sz="32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/{111}TiO</a:t>
            </a:r>
            <a:r>
              <a:rPr lang="en-US" altLang="zh-CN" sz="32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光电极的制备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41070" y="1412875"/>
            <a:ext cx="2268220" cy="863600"/>
            <a:chOff x="1435" y="2225"/>
            <a:chExt cx="3572" cy="1360"/>
          </a:xfrm>
        </p:grpSpPr>
        <p:sp>
          <p:nvSpPr>
            <p:cNvPr id="7" name="圆角矩形 6"/>
            <p:cNvSpPr/>
            <p:nvPr/>
          </p:nvSpPr>
          <p:spPr>
            <a:xfrm>
              <a:off x="1435" y="2225"/>
              <a:ext cx="3572" cy="13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43" y="2543"/>
              <a:ext cx="180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/>
                <a:t>预处理</a:t>
              </a:r>
              <a:endParaRPr lang="zh-CN" altLang="en-US" sz="2400" b="1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97755" y="1412875"/>
            <a:ext cx="2306955" cy="864235"/>
            <a:chOff x="7216" y="2247"/>
            <a:chExt cx="3633" cy="1361"/>
          </a:xfrm>
        </p:grpSpPr>
        <p:sp>
          <p:nvSpPr>
            <p:cNvPr id="9" name="圆角矩形 8"/>
            <p:cNvSpPr/>
            <p:nvPr/>
          </p:nvSpPr>
          <p:spPr>
            <a:xfrm>
              <a:off x="7216" y="2247"/>
              <a:ext cx="3572" cy="13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16" y="2273"/>
              <a:ext cx="363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{111}TiO2/Ti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b="1" dirty="0"/>
                <a:t>光电极的制备</a:t>
              </a:r>
              <a:endParaRPr lang="zh-CN" altLang="en-US" sz="2400" b="1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539480" y="1412875"/>
            <a:ext cx="2965450" cy="864235"/>
            <a:chOff x="13221" y="2225"/>
            <a:chExt cx="4505" cy="1361"/>
          </a:xfrm>
        </p:grpSpPr>
        <p:sp>
          <p:nvSpPr>
            <p:cNvPr id="11" name="圆角矩形 10"/>
            <p:cNvSpPr/>
            <p:nvPr/>
          </p:nvSpPr>
          <p:spPr>
            <a:xfrm>
              <a:off x="13682" y="2225"/>
              <a:ext cx="3572" cy="13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221" y="2279"/>
              <a:ext cx="4505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BiVO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{111}TiO2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b="1" dirty="0">
                  <a:sym typeface="+mn-ea"/>
                </a:rPr>
                <a:t>光电极的制备</a:t>
              </a:r>
              <a:endParaRPr lang="zh-CN" altLang="en-US" sz="2400" b="1" dirty="0"/>
            </a:p>
          </p:txBody>
        </p:sp>
      </p:grpSp>
      <p:sp>
        <p:nvSpPr>
          <p:cNvPr id="31" name="右箭头 30"/>
          <p:cNvSpPr/>
          <p:nvPr/>
        </p:nvSpPr>
        <p:spPr>
          <a:xfrm>
            <a:off x="3431540" y="1615440"/>
            <a:ext cx="1080135" cy="37338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右箭头 31"/>
          <p:cNvSpPr/>
          <p:nvPr/>
        </p:nvSpPr>
        <p:spPr>
          <a:xfrm>
            <a:off x="7464425" y="1657985"/>
            <a:ext cx="1080135" cy="37338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19442" y="4960331"/>
            <a:ext cx="2941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用抛光液进行抛光预处理，再先后用去离子水和乙醇超声清洗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2~3min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547394" y="4960331"/>
            <a:ext cx="2945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前驱体液：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O+HCl+ H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 fontAlgn="auto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下水热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 fontAlgn="auto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450℃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下煅烧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457200" algn="just" fontAlgn="auto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79155" y="4960331"/>
            <a:ext cx="3348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前驱体液：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NH4VO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Bi(NO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 fontAlgn="auto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水热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1893"/>
          <a:stretch>
            <a:fillRect/>
          </a:stretch>
        </p:blipFill>
        <p:spPr>
          <a:xfrm>
            <a:off x="1048384" y="2729064"/>
            <a:ext cx="2084070" cy="186499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rcRect l="3945" t="11794" r="22142" b="11115"/>
          <a:stretch>
            <a:fillRect/>
          </a:stretch>
        </p:blipFill>
        <p:spPr>
          <a:xfrm>
            <a:off x="9111133" y="2729064"/>
            <a:ext cx="2084400" cy="1864800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1"/>
          <a:stretch>
            <a:fillRect/>
          </a:stretch>
        </p:blipFill>
        <p:spPr>
          <a:xfrm>
            <a:off x="4978076" y="2729064"/>
            <a:ext cx="2084400" cy="186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92670" y="1340485"/>
            <a:ext cx="113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二次水热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391535" y="1246505"/>
            <a:ext cx="113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一次水热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176135" y="2057400"/>
            <a:ext cx="1600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BiVO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b="1" dirty="0">
                <a:sym typeface="+mn-ea"/>
              </a:rPr>
              <a:t>量子点的负载</a:t>
            </a:r>
            <a:endParaRPr lang="zh-CN" altLang="en-US" b="1" dirty="0"/>
          </a:p>
          <a:p>
            <a:pPr algn="ctr"/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 descr="D:\桌面\研二上\数据\2-SEM\20221205-sem-zp\JYZ-5H-111-1HCL_m002.tif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25269" r="24801" b="23051"/>
          <a:stretch>
            <a:fillRect/>
          </a:stretch>
        </p:blipFill>
        <p:spPr bwMode="auto">
          <a:xfrm>
            <a:off x="998454" y="3087940"/>
            <a:ext cx="2547298" cy="183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图片 49" descr="D:\桌面\研二上\数据\2-SEM\SEM-WJN\20221107\WJN_m004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1" t="21983" r="22921" b="18722"/>
          <a:stretch>
            <a:fillRect/>
          </a:stretch>
        </p:blipFill>
        <p:spPr bwMode="auto">
          <a:xfrm flipH="1">
            <a:off x="3549261" y="3087941"/>
            <a:ext cx="2544003" cy="182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timg.jpeg" descr="tim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" name="组合 1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28040" y="219075"/>
            <a:ext cx="6778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电极表面微观形貌和元素分析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1968" y="4992338"/>
            <a:ext cx="1127929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(a)(b)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{111}TiO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(c)(d)1mM BDQ/{111}TiO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(e)(f) 2mM BDQ/{111}TiO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(g)(h) 3mM BDQ/{111}TiO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528435" y="1485431"/>
            <a:ext cx="4029594" cy="27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996559" y="1262633"/>
            <a:ext cx="2552703" cy="1829947"/>
            <a:chOff x="1299341" y="1475741"/>
            <a:chExt cx="2284883" cy="1637955"/>
          </a:xfrm>
        </p:grpSpPr>
        <p:grpSp>
          <p:nvGrpSpPr>
            <p:cNvPr id="34" name="组合 33"/>
            <p:cNvGrpSpPr/>
            <p:nvPr/>
          </p:nvGrpSpPr>
          <p:grpSpPr>
            <a:xfrm>
              <a:off x="1299341" y="1475741"/>
              <a:ext cx="2284883" cy="1637955"/>
              <a:chOff x="8240" y="5627"/>
              <a:chExt cx="1932" cy="1404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" contrast="5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40" y="5627"/>
                <a:ext cx="1932" cy="1404"/>
              </a:xfrm>
              <a:prstGeom prst="rect">
                <a:avLst/>
              </a:prstGeom>
              <a:effectLst>
                <a:glow>
                  <a:schemeClr val="accent1">
                    <a:alpha val="40000"/>
                  </a:schemeClr>
                </a:glow>
              </a:effectLst>
            </p:spPr>
          </p:pic>
          <p:cxnSp>
            <p:nvCxnSpPr>
              <p:cNvPr id="27" name="直接连接符 26"/>
              <p:cNvCxnSpPr/>
              <p:nvPr/>
            </p:nvCxnSpPr>
            <p:spPr>
              <a:xfrm flipV="1">
                <a:off x="8371" y="6901"/>
                <a:ext cx="459" cy="4"/>
              </a:xfrm>
              <a:prstGeom prst="line">
                <a:avLst/>
              </a:prstGeom>
              <a:ln w="444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1322129" y="2688701"/>
              <a:ext cx="664991" cy="24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500nm</a:t>
              </a:r>
              <a:endParaRPr lang="en-US" altLang="zh-CN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706557" y="4401319"/>
            <a:ext cx="742492" cy="295313"/>
            <a:chOff x="11138" y="5135"/>
            <a:chExt cx="1037" cy="431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11138" y="5566"/>
              <a:ext cx="10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11182" y="5135"/>
              <a:ext cx="99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200nm</a:t>
              </a:r>
              <a:endParaRPr lang="en-US" altLang="zh-CN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532281" y="1262680"/>
            <a:ext cx="2553964" cy="1830070"/>
            <a:chOff x="3609641" y="1658241"/>
            <a:chExt cx="2260800" cy="1620000"/>
          </a:xfrm>
        </p:grpSpPr>
        <p:grpSp>
          <p:nvGrpSpPr>
            <p:cNvPr id="17" name="组合 16"/>
            <p:cNvGrpSpPr/>
            <p:nvPr/>
          </p:nvGrpSpPr>
          <p:grpSpPr>
            <a:xfrm>
              <a:off x="3609641" y="1658241"/>
              <a:ext cx="2260800" cy="1620000"/>
              <a:chOff x="3688332" y="1475741"/>
              <a:chExt cx="2264195" cy="162000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4000" contrast="26000"/>
                        </a14:imgEffect>
                        <a14:imgEffect>
                          <a14:sharpenSoften amoun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88332" y="1475741"/>
                <a:ext cx="2264195" cy="1620000"/>
              </a:xfrm>
              <a:prstGeom prst="rect">
                <a:avLst/>
              </a:prstGeom>
            </p:spPr>
          </p:pic>
          <p:sp>
            <p:nvSpPr>
              <p:cNvPr id="45" name="文本框 44"/>
              <p:cNvSpPr txBox="1"/>
              <p:nvPr/>
            </p:nvSpPr>
            <p:spPr>
              <a:xfrm>
                <a:off x="5278850" y="2661393"/>
                <a:ext cx="657657" cy="24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500nm</a:t>
                </a:r>
                <a:endParaRPr lang="en-US" altLang="zh-CN" sz="12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5176189" y="3103501"/>
              <a:ext cx="536850" cy="4615"/>
            </a:xfrm>
            <a:prstGeom prst="line">
              <a:avLst/>
            </a:prstGeom>
            <a:ln w="444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6090409" y="1254680"/>
            <a:ext cx="2554268" cy="1830070"/>
            <a:chOff x="1280958" y="3222610"/>
            <a:chExt cx="2261069" cy="1620000"/>
          </a:xfrm>
        </p:grpSpPr>
        <p:pic>
          <p:nvPicPr>
            <p:cNvPr id="20" name="图片 19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280958" y="3222610"/>
              <a:ext cx="2261069" cy="1620000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2854060" y="4398710"/>
              <a:ext cx="657657" cy="272540"/>
              <a:chOff x="2854060" y="4398710"/>
              <a:chExt cx="657657" cy="272540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2854060" y="4398710"/>
                <a:ext cx="657657" cy="24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FF0000"/>
                    </a:solidFill>
                  </a:rPr>
                  <a:t>500nm</a:t>
                </a:r>
                <a:endParaRPr lang="en-US" altLang="zh-CN" sz="12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 flipV="1">
                <a:off x="2882634" y="4666635"/>
                <a:ext cx="536850" cy="4615"/>
              </a:xfrm>
              <a:prstGeom prst="line">
                <a:avLst/>
              </a:prstGeom>
              <a:ln w="444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8627392" y="1254680"/>
            <a:ext cx="2553494" cy="1830070"/>
            <a:chOff x="3688332" y="3222609"/>
            <a:chExt cx="2260384" cy="1620000"/>
          </a:xfrm>
        </p:grpSpPr>
        <p:grpSp>
          <p:nvGrpSpPr>
            <p:cNvPr id="30" name="组合 29"/>
            <p:cNvGrpSpPr/>
            <p:nvPr/>
          </p:nvGrpSpPr>
          <p:grpSpPr>
            <a:xfrm>
              <a:off x="3688332" y="3222609"/>
              <a:ext cx="2260384" cy="1620000"/>
              <a:chOff x="3688332" y="3222609"/>
              <a:chExt cx="2260384" cy="1620000"/>
            </a:xfrm>
          </p:grpSpPr>
          <p:pic>
            <p:nvPicPr>
              <p:cNvPr id="6" name="图片 5" descr="低倍率"/>
              <p:cNvPicPr>
                <a:picLocks noChangeAspect="1"/>
              </p:cNvPicPr>
              <p:nvPr/>
            </p:nvPicPr>
            <p:blipFill>
              <a:blip r:embed="rId9"/>
              <a:srcRect l="57379" t="62691" r="17576" b="9177"/>
              <a:stretch>
                <a:fillRect/>
              </a:stretch>
            </p:blipFill>
            <p:spPr>
              <a:xfrm>
                <a:off x="3688332" y="3222609"/>
                <a:ext cx="2260384" cy="1620000"/>
              </a:xfrm>
              <a:prstGeom prst="rect">
                <a:avLst/>
              </a:prstGeom>
            </p:spPr>
          </p:pic>
          <p:cxnSp>
            <p:nvCxnSpPr>
              <p:cNvPr id="53" name="直接连接符 52"/>
              <p:cNvCxnSpPr/>
              <p:nvPr/>
            </p:nvCxnSpPr>
            <p:spPr>
              <a:xfrm flipV="1">
                <a:off x="5293321" y="4662019"/>
                <a:ext cx="536850" cy="4615"/>
              </a:xfrm>
              <a:prstGeom prst="line">
                <a:avLst/>
              </a:prstGeom>
              <a:ln w="444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/>
            <p:cNvSpPr txBox="1"/>
            <p:nvPr/>
          </p:nvSpPr>
          <p:spPr>
            <a:xfrm>
              <a:off x="5238874" y="4396390"/>
              <a:ext cx="656671" cy="245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500nm</a:t>
              </a:r>
              <a:endParaRPr lang="en-US" altLang="zh-CN" sz="1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1" name="内容占位符 8"/>
          <p:cNvPicPr>
            <a:picLocks noGrp="1"/>
          </p:cNvPicPr>
          <p:nvPr>
            <p:ph idx="1"/>
          </p:nvPr>
        </p:nvPicPr>
        <p:blipFill rotWithShape="1">
          <a:blip r:embed="rId10"/>
          <a:srcRect b="7601"/>
          <a:stretch>
            <a:fillRect/>
          </a:stretch>
        </p:blipFill>
        <p:spPr>
          <a:xfrm>
            <a:off x="8627850" y="3068905"/>
            <a:ext cx="2553256" cy="1837248"/>
          </a:xfrm>
        </p:spPr>
      </p:pic>
      <p:pic>
        <p:nvPicPr>
          <p:cNvPr id="66" name="图片 65"/>
          <p:cNvPicPr/>
          <p:nvPr/>
        </p:nvPicPr>
        <p:blipFill rotWithShape="1">
          <a:blip r:embed="rId11"/>
          <a:srcRect b="8000"/>
          <a:stretch>
            <a:fillRect/>
          </a:stretch>
        </p:blipFill>
        <p:spPr>
          <a:xfrm flipH="1">
            <a:off x="6095705" y="3077193"/>
            <a:ext cx="2553256" cy="184102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932653" y="1300765"/>
            <a:ext cx="1026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                                  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                                 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                               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41422" y="3138257"/>
            <a:ext cx="1026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                                  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                                 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                                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00113" y="4401319"/>
            <a:ext cx="742492" cy="295313"/>
            <a:chOff x="11138" y="5135"/>
            <a:chExt cx="1037" cy="431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1138" y="5566"/>
              <a:ext cx="10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11182" y="5135"/>
              <a:ext cx="993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200nm</a:t>
              </a:r>
              <a:endParaRPr lang="en-US" altLang="zh-CN" sz="12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" name="直接连接符 1"/>
          <p:cNvCxnSpPr/>
          <p:nvPr>
            <p:custDataLst>
              <p:tags r:id="rId12"/>
            </p:custDataLst>
          </p:nvPr>
        </p:nvCxnSpPr>
        <p:spPr>
          <a:xfrm>
            <a:off x="7899008" y="4700121"/>
            <a:ext cx="65011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3"/>
            </p:custDataLst>
          </p:nvPr>
        </p:nvSpPr>
        <p:spPr>
          <a:xfrm>
            <a:off x="7902630" y="4410476"/>
            <a:ext cx="721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250nm</a:t>
            </a:r>
            <a:endParaRPr lang="en-US" altLang="zh-CN" sz="1200" b="1" dirty="0">
              <a:solidFill>
                <a:srgbClr val="FF0000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14"/>
            </p:custDataLst>
          </p:nvPr>
        </p:nvCxnSpPr>
        <p:spPr>
          <a:xfrm>
            <a:off x="10458679" y="4691252"/>
            <a:ext cx="65011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5"/>
            </p:custDataLst>
          </p:nvPr>
        </p:nvSpPr>
        <p:spPr>
          <a:xfrm>
            <a:off x="10487630" y="4410476"/>
            <a:ext cx="721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250nm</a:t>
            </a:r>
            <a:endParaRPr lang="en-US" altLang="zh-CN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" name="组合 1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21143" y="1022920"/>
            <a:ext cx="410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BDQ/{111}TiO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样品的元素分析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95836" y="1295114"/>
            <a:ext cx="10617880" cy="4266658"/>
            <a:chOff x="670690" y="1179343"/>
            <a:chExt cx="10617880" cy="4266658"/>
          </a:xfrm>
        </p:grpSpPr>
        <p:pic>
          <p:nvPicPr>
            <p:cNvPr id="2" name="图片 1" descr="元素分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2327" y="1179343"/>
              <a:ext cx="4646243" cy="4266658"/>
            </a:xfrm>
            <a:prstGeom prst="rect">
              <a:avLst/>
            </a:prstGeom>
          </p:spPr>
        </p:pic>
        <p:pic>
          <p:nvPicPr>
            <p:cNvPr id="4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70690" y="3438129"/>
              <a:ext cx="5556843" cy="192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00" y="1342521"/>
              <a:ext cx="5556843" cy="187045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828040" y="219075"/>
            <a:ext cx="6778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电极表面微观形貌和元素分析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93772" y="5768359"/>
            <a:ext cx="4808908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</a:rPr>
              <a:t>3 BDQ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b="1" dirty="0">
                <a:latin typeface="Times New Roman" panose="02020603050405020304" pitchFamily="18" charset="0"/>
              </a:rPr>
              <a:t>{111}TiO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光阳极的元素分析图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1843211" y="5768359"/>
            <a:ext cx="3631406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</a:rPr>
              <a:t>2 BDQ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b="1" dirty="0">
                <a:latin typeface="Times New Roman" panose="02020603050405020304" pitchFamily="18" charset="0"/>
              </a:rPr>
              <a:t>{111}TiO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谱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" name="组合 1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28001" y="218815"/>
            <a:ext cx="60660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电极晶型结构表征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XRD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3200" b="1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3216" y="1780407"/>
            <a:ext cx="50171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2θ=27.4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41.2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54.3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56.6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64.1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°都清晰地呈现出了衍射峰，这些峰分别对应着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金红石型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{110}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{111}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{211}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{220}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{002}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的衍射晶面。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2138" y="5905976"/>
            <a:ext cx="27416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各电极的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447248" y="4437112"/>
            <a:ext cx="4869069" cy="919739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证实获得了金红石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TiO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{111}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晶面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7" y="1053109"/>
            <a:ext cx="6066083" cy="4852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613727" y="4509135"/>
            <a:ext cx="3856355" cy="1438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just" fontAlgn="auto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光电极的线性扫描伏安曲线（LSV）。与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相比，负载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BDQ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的三个电极均呈现出明显增加的光电流密度。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0" name="TextBox 11"/>
          <p:cNvSpPr txBox="1"/>
          <p:nvPr/>
        </p:nvSpPr>
        <p:spPr>
          <a:xfrm>
            <a:off x="1260507" y="5720417"/>
            <a:ext cx="4562794" cy="956103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2mM BDQ/{111}TiO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光电流密度最大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97738" y="4509135"/>
            <a:ext cx="3661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光电极的电流-时间曲线（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I-t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just" fontAlgn="auto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2mM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BDQ/{111}TiO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0.4V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时达到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0.69mA·cm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0.18 mA·cm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-2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3.8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倍。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6828790" y="5719995"/>
            <a:ext cx="4599305" cy="956945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2mM BDQ/{111}TiO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瞬态光电流最高</a:t>
            </a:r>
            <a:endParaRPr lang="zh-CN" altLang="en-US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-563" t="11199" r="1247" b="-2710"/>
          <a:stretch>
            <a:fillRect/>
          </a:stretch>
        </p:blipFill>
        <p:spPr>
          <a:xfrm>
            <a:off x="1157605" y="967740"/>
            <a:ext cx="4662805" cy="3437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8040" y="219075"/>
            <a:ext cx="35191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电极光电性能测试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02092" y="4140835"/>
            <a:ext cx="2079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电流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电位曲线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60761" y="978709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(a)</a:t>
            </a:r>
            <a:endParaRPr lang="zh-CN" altLang="en-US" sz="2400" b="1" dirty="0">
              <a:latin typeface="+mj-ea"/>
              <a:ea typeface="+mj-ea"/>
            </a:endParaRPr>
          </a:p>
        </p:txBody>
      </p:sp>
      <p:pic>
        <p:nvPicPr>
          <p:cNvPr id="27" name="timg.jpeg" descr="tim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999" y="13224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文本框 29"/>
          <p:cNvSpPr txBox="1"/>
          <p:nvPr/>
        </p:nvSpPr>
        <p:spPr>
          <a:xfrm>
            <a:off x="6796399" y="98272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(b)</a:t>
            </a:r>
            <a:endParaRPr lang="zh-CN" altLang="en-US" sz="2400" b="1" dirty="0">
              <a:latin typeface="+mj-ea"/>
              <a:ea typeface="+mj-ea"/>
            </a:endParaRPr>
          </a:p>
        </p:txBody>
      </p:sp>
      <p:pic>
        <p:nvPicPr>
          <p:cNvPr id="2" name="timg.jpeg" descr="timg.jpe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9899" r="-214"/>
          <a:stretch>
            <a:fillRect/>
          </a:stretch>
        </p:blipFill>
        <p:spPr>
          <a:xfrm>
            <a:off x="6727825" y="908685"/>
            <a:ext cx="4695190" cy="337756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792085" y="4140835"/>
            <a:ext cx="2672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 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瞬态光电流响应曲线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28040" y="219075"/>
            <a:ext cx="35191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电极光电性能测试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7838" y="4862195"/>
            <a:ext cx="36144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结果表明，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2mM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BDQ/{111}TiO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具有最高的载流子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浓度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），达到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4.41×10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cm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6005" y="4862195"/>
            <a:ext cx="34537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负载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BDQ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的三个电极均具有更小的阻抗，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2mM BDQ/{111}TiO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具有最小的弧半径（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1453Ω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1273651" y="5873666"/>
            <a:ext cx="4562794" cy="919741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2mM BDQ/{111}TiO</a:t>
            </a:r>
            <a:r>
              <a:rPr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载流子浓度最高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6833235" y="5873666"/>
            <a:ext cx="4599305" cy="919743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2mM BDQ/{111}TiO</a:t>
            </a:r>
            <a:r>
              <a:rPr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阻抗最小，电子传导性最好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-832" t="8706" r="832" b="-8706"/>
          <a:stretch>
            <a:fillRect/>
          </a:stretch>
        </p:blipFill>
        <p:spPr>
          <a:xfrm>
            <a:off x="1123315" y="1021080"/>
            <a:ext cx="4863465" cy="38925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60761" y="97870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(c)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10680" y="98132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(d)</a:t>
            </a:r>
            <a:endParaRPr lang="zh-CN" altLang="en-US" sz="2400" b="1" dirty="0">
              <a:latin typeface="+mj-ea"/>
              <a:ea typeface="+mj-ea"/>
            </a:endParaRPr>
          </a:p>
        </p:txBody>
      </p:sp>
      <p:pic>
        <p:nvPicPr>
          <p:cNvPr id="3" name="timg.jpeg" descr="timg.jpe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8706" r="365"/>
          <a:stretch>
            <a:fillRect/>
          </a:stretch>
        </p:blipFill>
        <p:spPr>
          <a:xfrm>
            <a:off x="6699250" y="1021080"/>
            <a:ext cx="4867275" cy="35687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506980" y="4436745"/>
            <a:ext cx="2096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 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莫特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肖特基图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8033068" y="4436745"/>
            <a:ext cx="2199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 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电化学阻抗谱图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28040" y="219075"/>
            <a:ext cx="526732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电极光谱吸收范围测定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009627" y="6031124"/>
            <a:ext cx="4514076" cy="510778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对可见光的吸收增加</a:t>
            </a:r>
            <a:endParaRPr lang="zh-CN" altLang="en-US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6379265" y="6031124"/>
            <a:ext cx="4514076" cy="510778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降低了带隙宽度</a:t>
            </a:r>
            <a:endParaRPr lang="zh-CN" altLang="en-US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1190" y="5013325"/>
            <a:ext cx="379095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 fontAlgn="auto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在紫外光区域对光的吸收能力较强。负载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BDQ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使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的吸收带边红移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93863" y="5013325"/>
            <a:ext cx="34848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just" fontAlgn="auto">
              <a:lnSpc>
                <a:spcPct val="100000"/>
              </a:lnSpc>
              <a:buClrTx/>
              <a:buSzTx/>
              <a:buFontTx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从图中计算可得{111}TiO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和BDQ/{111}TiO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的横截距分别为3.07和2.96 e V。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726" y="780054"/>
            <a:ext cx="5081879" cy="406550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55085" y="4654365"/>
            <a:ext cx="2423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紫外可见吸收光谱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64" y="780054"/>
            <a:ext cx="5081879" cy="4065503"/>
          </a:xfrm>
          <a:prstGeom prst="rect">
            <a:avLst/>
          </a:prstGeom>
        </p:spPr>
      </p:pic>
      <p:pic>
        <p:nvPicPr>
          <p:cNvPr id="13" name="timg.jpeg" descr="tim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752" y="15482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文本框 15"/>
          <p:cNvSpPr txBox="1"/>
          <p:nvPr/>
        </p:nvSpPr>
        <p:spPr>
          <a:xfrm>
            <a:off x="7942248" y="4654365"/>
            <a:ext cx="1388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带隙图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8040" y="219075"/>
            <a:ext cx="526732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电极光电分离效率测定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14842" y="5020945"/>
            <a:ext cx="4030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BDQ/{111}TiO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电极的光生电子寿命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14.47ns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{111}TiO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电极的光生电子寿命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(3.56ns)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4.06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倍。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6573293" y="6060956"/>
            <a:ext cx="4514076" cy="510778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载流子分离和迁移效率增加</a:t>
            </a:r>
            <a:endParaRPr lang="zh-CN" altLang="en-US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955961" y="6060956"/>
            <a:ext cx="4514076" cy="510185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光生电荷复合率降低</a:t>
            </a:r>
            <a:endParaRPr lang="zh-CN" altLang="en-US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7346" y="5020945"/>
            <a:ext cx="4091305" cy="1028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BQD/{111} 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电极在吸收峰处的发光强度比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{111} TiO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电极明显减弱。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619" y="755504"/>
            <a:ext cx="5004760" cy="40038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952" y="755504"/>
            <a:ext cx="5004760" cy="4003808"/>
          </a:xfrm>
          <a:prstGeom prst="rect">
            <a:avLst/>
          </a:prstGeom>
        </p:spPr>
      </p:pic>
      <p:pic>
        <p:nvPicPr>
          <p:cNvPr id="11" name="timg.jpeg" descr="tim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文本框 11"/>
          <p:cNvSpPr txBox="1"/>
          <p:nvPr/>
        </p:nvSpPr>
        <p:spPr>
          <a:xfrm>
            <a:off x="2065554" y="4635771"/>
            <a:ext cx="2294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稳态荧光光谱图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76537" y="4635771"/>
            <a:ext cx="2307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瞬态荧光光谱图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17" name="任意多边形: 形状 16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" name="组合 1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28001" y="218815"/>
            <a:ext cx="567372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电极光电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催化降解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BPA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41070" y="980440"/>
            <a:ext cx="2268220" cy="864235"/>
            <a:chOff x="1435" y="2225"/>
            <a:chExt cx="3572" cy="1361"/>
          </a:xfrm>
        </p:grpSpPr>
        <p:sp>
          <p:nvSpPr>
            <p:cNvPr id="7" name="圆角矩形 6"/>
            <p:cNvSpPr/>
            <p:nvPr/>
          </p:nvSpPr>
          <p:spPr>
            <a:xfrm>
              <a:off x="1435" y="2225"/>
              <a:ext cx="3572" cy="13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16" y="2543"/>
              <a:ext cx="328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模拟废水配置</a:t>
              </a:r>
              <a:endParaRPr lang="zh-CN" altLang="en-US" sz="24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75835" y="980440"/>
            <a:ext cx="2393950" cy="872490"/>
            <a:chOff x="7078" y="2247"/>
            <a:chExt cx="3770" cy="1374"/>
          </a:xfrm>
        </p:grpSpPr>
        <p:sp>
          <p:nvSpPr>
            <p:cNvPr id="9" name="圆角矩形 8"/>
            <p:cNvSpPr/>
            <p:nvPr/>
          </p:nvSpPr>
          <p:spPr>
            <a:xfrm>
              <a:off x="7216" y="2247"/>
              <a:ext cx="3572" cy="13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078" y="2314"/>
              <a:ext cx="377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构建光电催化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反应体系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717915" y="988695"/>
            <a:ext cx="2529840" cy="864235"/>
            <a:chOff x="13494" y="1557"/>
            <a:chExt cx="3984" cy="1361"/>
          </a:xfrm>
        </p:grpSpPr>
        <p:sp>
          <p:nvSpPr>
            <p:cNvPr id="11" name="圆角矩形 10"/>
            <p:cNvSpPr/>
            <p:nvPr/>
          </p:nvSpPr>
          <p:spPr>
            <a:xfrm>
              <a:off x="13675" y="1557"/>
              <a:ext cx="3572" cy="13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494" y="1884"/>
              <a:ext cx="398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取样分析</a:t>
              </a:r>
              <a:endParaRPr lang="zh-CN" altLang="en-US" sz="2400" b="1" dirty="0"/>
            </a:p>
          </p:txBody>
        </p:sp>
      </p:grpSp>
      <p:sp>
        <p:nvSpPr>
          <p:cNvPr id="31" name="右箭头 30"/>
          <p:cNvSpPr/>
          <p:nvPr/>
        </p:nvSpPr>
        <p:spPr>
          <a:xfrm>
            <a:off x="3469640" y="1242060"/>
            <a:ext cx="1080135" cy="37338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右箭头 31"/>
          <p:cNvSpPr/>
          <p:nvPr/>
        </p:nvSpPr>
        <p:spPr>
          <a:xfrm>
            <a:off x="7464425" y="1225550"/>
            <a:ext cx="1080135" cy="37338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29260" y="4975225"/>
            <a:ext cx="3536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165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50 mL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石英反应器（单室），放入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45 mL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模拟废水（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BPA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浓度：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ppm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，电解质：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0.1 M Na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SO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zh-CN" altLang="en-US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484412" y="4974939"/>
            <a:ext cx="30797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/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300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mW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/cm</a:t>
            </a:r>
            <a:r>
              <a:rPr lang="en-US" altLang="zh-CN" sz="18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的氙灯照射下反应。定时取样，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采用高效液相色谱法检测氧化去除过程中的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浓度。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 algn="just" fontAlgn="auto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55840" y="4960331"/>
            <a:ext cx="3079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工作电极：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BiVO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/{111}TiO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对电极：铂片；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参比电极：饱和甘汞电极</a:t>
            </a:r>
            <a:endParaRPr lang="zh-CN" altLang="en-US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27760" y="2022475"/>
            <a:ext cx="1855470" cy="26777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44110" y="2022475"/>
            <a:ext cx="2085340" cy="26924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832850" y="2037715"/>
            <a:ext cx="2206625" cy="267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/>
        </p:nvSpPr>
        <p:spPr>
          <a:xfrm>
            <a:off x="0" y="0"/>
            <a:ext cx="5221674" cy="6858000"/>
          </a:xfrm>
          <a:custGeom>
            <a:avLst/>
            <a:gdLst>
              <a:gd name="connsiteX0" fmla="*/ 0 w 5221674"/>
              <a:gd name="connsiteY0" fmla="*/ 0 h 6858000"/>
              <a:gd name="connsiteX1" fmla="*/ 5221674 w 5221674"/>
              <a:gd name="connsiteY1" fmla="*/ 0 h 6858000"/>
              <a:gd name="connsiteX2" fmla="*/ 4347348 w 5221674"/>
              <a:gd name="connsiteY2" fmla="*/ 6858000 h 6858000"/>
              <a:gd name="connsiteX3" fmla="*/ 0 w 5221674"/>
              <a:gd name="connsiteY3" fmla="*/ 6858000 h 6858000"/>
              <a:gd name="connsiteX4" fmla="*/ 0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0" y="0"/>
                </a:moveTo>
                <a:lnTo>
                  <a:pt x="5221674" y="0"/>
                </a:lnTo>
                <a:lnTo>
                  <a:pt x="43473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982211" y="878136"/>
            <a:ext cx="2481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16134" y="2492524"/>
            <a:ext cx="4413347" cy="2707611"/>
            <a:chOff x="3806092" y="1738065"/>
            <a:chExt cx="4083370" cy="2707611"/>
          </a:xfrm>
        </p:grpSpPr>
        <p:sp>
          <p:nvSpPr>
            <p:cNvPr id="5" name="文本框 4"/>
            <p:cNvSpPr txBox="1"/>
            <p:nvPr/>
          </p:nvSpPr>
          <p:spPr>
            <a:xfrm>
              <a:off x="3806093" y="1738065"/>
              <a:ext cx="681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  <a:endParaRPr lang="zh-CN" altLang="en-US" sz="4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62636" y="1790126"/>
              <a:ext cx="262682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数据处理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806092" y="3103796"/>
              <a:ext cx="681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  <a:endParaRPr lang="zh-CN" altLang="en-US" sz="36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62636" y="3156141"/>
              <a:ext cx="1485256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研究成果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806093" y="2421443"/>
              <a:ext cx="681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  <a:endParaRPr lang="zh-CN" altLang="en-US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62636" y="2482998"/>
              <a:ext cx="194421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研究内容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809292" y="3799345"/>
              <a:ext cx="630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  <a:endParaRPr lang="zh-CN" altLang="en-US" sz="36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262636" y="3859725"/>
              <a:ext cx="1871393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参考文献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矩形 33"/>
          <p:cNvGrpSpPr/>
          <p:nvPr/>
        </p:nvGrpSpPr>
        <p:grpSpPr>
          <a:xfrm>
            <a:off x="-117910" y="0"/>
            <a:ext cx="3073028" cy="6858000"/>
            <a:chOff x="0" y="0"/>
            <a:chExt cx="3721100" cy="6858000"/>
          </a:xfrm>
        </p:grpSpPr>
        <p:sp>
          <p:nvSpPr>
            <p:cNvPr id="40" name="矩形"/>
            <p:cNvSpPr/>
            <p:nvPr/>
          </p:nvSpPr>
          <p:spPr>
            <a:xfrm>
              <a:off x="0" y="0"/>
              <a:ext cx="3721100" cy="6858000"/>
            </a:xfrm>
            <a:prstGeom prst="rect">
              <a:avLst/>
            </a:prstGeom>
            <a:solidFill>
              <a:srgbClr val="4144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黑体" panose="02010609060101010101" charset="-122"/>
                </a:defRPr>
              </a:pPr>
            </a:p>
          </p:txBody>
        </p:sp>
        <p:sp>
          <p:nvSpPr>
            <p:cNvPr id="41" name="文本"/>
            <p:cNvSpPr txBox="1"/>
            <p:nvPr/>
          </p:nvSpPr>
          <p:spPr>
            <a:xfrm>
              <a:off x="0" y="3156962"/>
              <a:ext cx="3721100" cy="54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          </a:t>
              </a:r>
            </a:p>
          </p:txBody>
        </p:sp>
      </p:grpSp>
      <p:pic>
        <p:nvPicPr>
          <p:cNvPr id="19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8040" y="219075"/>
            <a:ext cx="526732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电极光电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催化降解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BPA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9740" r="636"/>
          <a:stretch>
            <a:fillRect/>
          </a:stretch>
        </p:blipFill>
        <p:spPr>
          <a:xfrm>
            <a:off x="530225" y="958215"/>
            <a:ext cx="5281930" cy="3837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42148" y="4627245"/>
            <a:ext cx="2458085" cy="4121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 BPA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的降解效率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1" name="任意多边形: 形状 20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TextBox 11"/>
          <p:cNvSpPr txBox="1"/>
          <p:nvPr/>
        </p:nvSpPr>
        <p:spPr>
          <a:xfrm>
            <a:off x="2423795" y="6188075"/>
            <a:ext cx="7541895" cy="510565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BQDs/{111}TiO</a:t>
            </a:r>
            <a:r>
              <a:rPr lang="en-US" altLang="zh-CN" sz="24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实现了对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BPA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的高效光电催化氧化去除</a:t>
            </a:r>
            <a:endParaRPr lang="zh-CN" altLang="en-US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10945" y="4964430"/>
            <a:ext cx="3920490" cy="1286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{111}TiO</a:t>
            </a:r>
            <a:r>
              <a:rPr lang="en-US" altLang="zh-CN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电极相比，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mM BQDs/{111}TiO</a:t>
            </a:r>
            <a:r>
              <a:rPr lang="en-US" altLang="zh-CN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光阳极在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60min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内对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BPA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的去除率达到近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100%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，降解效果显著增强。</a:t>
            </a:r>
            <a:endParaRPr lang="en-US" altLang="zh-CN" b="1" dirty="0"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887845" y="4964430"/>
            <a:ext cx="41636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165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反应遵循一级反应动力学模型。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2mM BQDs/{111}TiO2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的一级动力学常数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0.1min-1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{111}TiO2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=0.033min-1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3.03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倍，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timg.jpeg" descr="timg.jpe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8997" r="3171"/>
          <a:stretch>
            <a:fillRect/>
          </a:stretch>
        </p:blipFill>
        <p:spPr>
          <a:xfrm>
            <a:off x="6172835" y="958215"/>
            <a:ext cx="5104765" cy="38385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102475" y="4627245"/>
            <a:ext cx="3245485" cy="2463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BPA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降解的速率常数曲线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6160"/>
            <a:chOff x="5097859" y="1625236"/>
            <a:chExt cx="1996281" cy="1746160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12900" cy="110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60261" y="378841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研究成果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  <p:pic>
        <p:nvPicPr>
          <p:cNvPr id="7" name="timg.jpeg" descr="tim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8040" y="219075"/>
            <a:ext cx="526732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研究成果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7" name="组合 16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21" name="任意多边形: 形状 20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TextBox 11"/>
          <p:cNvSpPr txBox="1"/>
          <p:nvPr/>
        </p:nvSpPr>
        <p:spPr>
          <a:xfrm>
            <a:off x="2244077" y="1412327"/>
            <a:ext cx="5364090" cy="919401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sz="2400" b="0" dirty="0">
                <a:latin typeface="+mn-ea"/>
                <a:ea typeface="+mn-ea"/>
              </a:rPr>
              <a:t>成功获得</a:t>
            </a:r>
            <a:r>
              <a:rPr lang="en-US" altLang="zh-CN" sz="2400" b="0" dirty="0">
                <a:latin typeface="+mn-ea"/>
                <a:ea typeface="+mn-ea"/>
              </a:rPr>
              <a:t>BQDs/{111}TiO</a:t>
            </a:r>
            <a:r>
              <a:rPr lang="en-US" altLang="zh-CN" sz="2400" b="0" baseline="-25000" dirty="0">
                <a:latin typeface="+mn-ea"/>
                <a:ea typeface="+mn-ea"/>
              </a:rPr>
              <a:t>2</a:t>
            </a:r>
            <a:r>
              <a:rPr lang="zh-CN" altLang="zh-CN" sz="2400" b="0" dirty="0">
                <a:latin typeface="+mn-ea"/>
                <a:ea typeface="+mn-ea"/>
              </a:rPr>
              <a:t>光电极</a:t>
            </a:r>
            <a:r>
              <a:rPr lang="zh-CN" altLang="en-US" sz="2400" dirty="0">
                <a:latin typeface="+mn-ea"/>
              </a:rPr>
              <a:t>，</a:t>
            </a:r>
            <a:endParaRPr lang="en-US" altLang="zh-CN" sz="2400" b="0" dirty="0">
              <a:latin typeface="+mn-ea"/>
              <a:ea typeface="+mn-ea"/>
            </a:endParaRPr>
          </a:p>
          <a:p>
            <a:pPr lvl="0"/>
            <a:r>
              <a:rPr lang="zh-CN" altLang="zh-CN" sz="2400" b="0" dirty="0">
                <a:latin typeface="+mn-ea"/>
                <a:ea typeface="+mn-ea"/>
              </a:rPr>
              <a:t>并对</a:t>
            </a:r>
            <a:r>
              <a:rPr lang="en-US" altLang="zh-CN" sz="2400" b="0" dirty="0">
                <a:latin typeface="+mn-ea"/>
                <a:ea typeface="+mn-ea"/>
              </a:rPr>
              <a:t>BQDs</a:t>
            </a:r>
            <a:r>
              <a:rPr lang="zh-CN" altLang="zh-CN" sz="2400" b="0" dirty="0">
                <a:latin typeface="+mn-ea"/>
                <a:ea typeface="+mn-ea"/>
              </a:rPr>
              <a:t>的负载量进行优化。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3287688" y="2932272"/>
            <a:ext cx="5364091" cy="919401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sz="2400" b="0" dirty="0">
                <a:ea typeface="宋体" panose="02010600030101010101" pitchFamily="2" charset="-122"/>
              </a:rPr>
              <a:t>通过光电性能测试</a:t>
            </a:r>
            <a:r>
              <a:rPr lang="zh-CN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，获得最优光电极。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4151433" y="4490076"/>
            <a:ext cx="5364089" cy="919401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sz="2400" b="0" dirty="0">
                <a:latin typeface="+mn-ea"/>
                <a:ea typeface="+mn-ea"/>
              </a:rPr>
              <a:t>将其应用于</a:t>
            </a:r>
            <a:r>
              <a:rPr lang="en-US" altLang="zh-CN" sz="2400" b="0" dirty="0">
                <a:latin typeface="+mn-ea"/>
                <a:ea typeface="+mn-ea"/>
              </a:rPr>
              <a:t>BPA</a:t>
            </a:r>
            <a:r>
              <a:rPr lang="zh-CN" altLang="zh-CN" sz="2400" b="0" dirty="0">
                <a:latin typeface="+mn-ea"/>
                <a:ea typeface="+mn-ea"/>
              </a:rPr>
              <a:t>模拟废水的处理中</a:t>
            </a:r>
            <a:r>
              <a:rPr lang="zh-CN" altLang="en-US" sz="2400" b="0" dirty="0">
                <a:latin typeface="+mn-ea"/>
                <a:ea typeface="+mn-ea"/>
              </a:rPr>
              <a:t>，</a:t>
            </a:r>
            <a:endParaRPr lang="en-US" altLang="zh-CN" sz="2400" b="0" dirty="0">
              <a:latin typeface="+mn-ea"/>
              <a:ea typeface="+mn-ea"/>
            </a:endParaRPr>
          </a:p>
          <a:p>
            <a:pPr lvl="0"/>
            <a:r>
              <a:rPr lang="zh-CN" altLang="zh-CN" sz="2400" b="0" dirty="0">
                <a:latin typeface="+mn-ea"/>
                <a:ea typeface="+mn-ea"/>
              </a:rPr>
              <a:t>获得较好的氧化降解效果。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20" name="流程图: 接点 19"/>
          <p:cNvSpPr/>
          <p:nvPr/>
        </p:nvSpPr>
        <p:spPr>
          <a:xfrm>
            <a:off x="1055441" y="1636921"/>
            <a:ext cx="720080" cy="722650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1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流程图: 接点 24"/>
          <p:cNvSpPr/>
          <p:nvPr/>
        </p:nvSpPr>
        <p:spPr>
          <a:xfrm>
            <a:off x="1991622" y="3129072"/>
            <a:ext cx="720080" cy="722650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2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流程图: 接点 25"/>
          <p:cNvSpPr/>
          <p:nvPr/>
        </p:nvSpPr>
        <p:spPr>
          <a:xfrm>
            <a:off x="2711403" y="4675446"/>
            <a:ext cx="720080" cy="722650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3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8" name="箭头: 下 27"/>
          <p:cNvSpPr/>
          <p:nvPr/>
        </p:nvSpPr>
        <p:spPr>
          <a:xfrm>
            <a:off x="6888088" y="2359612"/>
            <a:ext cx="576064" cy="60968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/>
          <p:cNvSpPr/>
          <p:nvPr/>
        </p:nvSpPr>
        <p:spPr>
          <a:xfrm>
            <a:off x="7968208" y="3884128"/>
            <a:ext cx="576064" cy="60968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608950"/>
            <a:chOff x="5097859" y="1625236"/>
            <a:chExt cx="1996281" cy="1608950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53035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60261" y="378841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参考文献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  <p:pic>
        <p:nvPicPr>
          <p:cNvPr id="7" name="timg.jpeg" descr="tim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821077" y="1200329"/>
            <a:ext cx="10603515" cy="501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黄磊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刘厦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高志贤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基于适配体的生物传感器在双酚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检测中的应用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分析化学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(FENXI HUAXUE)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评述与进展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,2021,(2):172-183.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马博雅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孔祥权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李金英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杨春维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g-C3N4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＠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N-TNA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制备及其光催化降解双酚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大连理工大学学报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,2021,61(4):331-336.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刘琼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孙亚杰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溶胶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凝胶法制备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掺杂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及其可见光光催化性能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无机材料学报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,2013,28(2):153-158.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CHEN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Long,WANG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Junxia,MENG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Dawei,et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al.Effects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citric acid and urea on the structural and morphological characteristics of BiVO4 synthesized by the sol-gel combustion method[J].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Joumal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Sol-Gel Science and Technology,2015,76:562-571.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董虹星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刘秋平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贺跃辉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.BiVO4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基纳米异质结光催化材料的研究 进展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材料导报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,2018,32(19):3358-3367.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ctr">
              <a:lnSpc>
                <a:spcPts val="2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ctr"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吕小君. {111}晶面暴露纳米金红石二氧化钛的制备及光催化研究[D]. 杭州电子科技大学,2015. DOI:10.7666/d.D717655. 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10" name="任意多边形: 形状 9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828001" y="21881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参考文献</a:t>
            </a:r>
            <a:endParaRPr lang="zh-CN" altLang="en-US" sz="3200" b="1" dirty="0">
              <a:solidFill>
                <a:srgbClr val="1B222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60964" y="2276872"/>
            <a:ext cx="3070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5400" dirty="0"/>
          </a:p>
        </p:txBody>
      </p:sp>
      <p:sp>
        <p:nvSpPr>
          <p:cNvPr id="7" name="矩形 6"/>
          <p:cNvSpPr/>
          <p:nvPr/>
        </p:nvSpPr>
        <p:spPr>
          <a:xfrm>
            <a:off x="3791744" y="3044279"/>
            <a:ext cx="50824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请各位老师指正！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5676952" y="1663354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182929" y="3620035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数据处理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25856" y="1872684"/>
            <a:ext cx="2740285" cy="1747351"/>
            <a:chOff x="4353856" y="1625236"/>
            <a:chExt cx="2740285" cy="1747351"/>
          </a:xfrm>
        </p:grpSpPr>
        <p:grpSp>
          <p:nvGrpSpPr>
            <p:cNvPr id="9" name="组合 8"/>
            <p:cNvGrpSpPr/>
            <p:nvPr/>
          </p:nvGrpSpPr>
          <p:grpSpPr>
            <a:xfrm>
              <a:off x="5097860" y="1625236"/>
              <a:ext cx="1996281" cy="1747351"/>
              <a:chOff x="5097859" y="1625236"/>
              <a:chExt cx="1996281" cy="1747351"/>
            </a:xfrm>
          </p:grpSpPr>
          <p:sp>
            <p:nvSpPr>
              <p:cNvPr id="4" name="任意多边形: 形状 3"/>
              <p:cNvSpPr/>
              <p:nvPr/>
            </p:nvSpPr>
            <p:spPr>
              <a:xfrm>
                <a:off x="5097859" y="1625236"/>
                <a:ext cx="1996281" cy="1608950"/>
              </a:xfrm>
              <a:custGeom>
                <a:avLst/>
                <a:gdLst>
                  <a:gd name="connsiteX0" fmla="*/ 468052 w 1224136"/>
                  <a:gd name="connsiteY0" fmla="*/ 0 h 986622"/>
                  <a:gd name="connsiteX1" fmla="*/ 760814 w 1224136"/>
                  <a:gd name="connsiteY1" fmla="*/ 617122 h 986622"/>
                  <a:gd name="connsiteX2" fmla="*/ 900100 w 1224136"/>
                  <a:gd name="connsiteY2" fmla="*/ 338550 h 986622"/>
                  <a:gd name="connsiteX3" fmla="*/ 1224136 w 1224136"/>
                  <a:gd name="connsiteY3" fmla="*/ 986622 h 986622"/>
                  <a:gd name="connsiteX4" fmla="*/ 936104 w 1224136"/>
                  <a:gd name="connsiteY4" fmla="*/ 986622 h 986622"/>
                  <a:gd name="connsiteX5" fmla="*/ 576064 w 1224136"/>
                  <a:gd name="connsiteY5" fmla="*/ 986622 h 986622"/>
                  <a:gd name="connsiteX6" fmla="*/ 0 w 1224136"/>
                  <a:gd name="connsiteY6" fmla="*/ 986622 h 98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4136" h="986622">
                    <a:moveTo>
                      <a:pt x="468052" y="0"/>
                    </a:moveTo>
                    <a:lnTo>
                      <a:pt x="760814" y="617122"/>
                    </a:lnTo>
                    <a:lnTo>
                      <a:pt x="900100" y="338550"/>
                    </a:lnTo>
                    <a:lnTo>
                      <a:pt x="1224136" y="986622"/>
                    </a:lnTo>
                    <a:lnTo>
                      <a:pt x="936104" y="986622"/>
                    </a:lnTo>
                    <a:lnTo>
                      <a:pt x="576064" y="986622"/>
                    </a:lnTo>
                    <a:lnTo>
                      <a:pt x="0" y="986622"/>
                    </a:lnTo>
                    <a:close/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282379" y="2264591"/>
                <a:ext cx="1627240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600" dirty="0">
                    <a:solidFill>
                      <a:srgbClr val="2E40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r>
                  <a:rPr lang="en-US" altLang="zh-CN" sz="5400" dirty="0">
                    <a:solidFill>
                      <a:srgbClr val="2E40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2E40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PART</a:t>
                </a:r>
                <a:endParaRPr lang="zh-CN" altLang="en-US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7" t="31557" r="56765" b="35225"/>
            <a:stretch>
              <a:fillRect/>
            </a:stretch>
          </p:blipFill>
          <p:spPr>
            <a:xfrm>
              <a:off x="4353856" y="2279105"/>
              <a:ext cx="1124730" cy="969595"/>
            </a:xfrm>
            <a:custGeom>
              <a:avLst/>
              <a:gdLst>
                <a:gd name="connsiteX0" fmla="*/ 835293 w 1670585"/>
                <a:gd name="connsiteY0" fmla="*/ 0 h 1440160"/>
                <a:gd name="connsiteX1" fmla="*/ 1670585 w 1670585"/>
                <a:gd name="connsiteY1" fmla="*/ 1440160 h 1440160"/>
                <a:gd name="connsiteX2" fmla="*/ 0 w 1670585"/>
                <a:gd name="connsiteY2" fmla="*/ 144016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585" h="1440160">
                  <a:moveTo>
                    <a:pt x="835293" y="0"/>
                  </a:moveTo>
                  <a:lnTo>
                    <a:pt x="1670585" y="1440160"/>
                  </a:lnTo>
                  <a:lnTo>
                    <a:pt x="0" y="1440160"/>
                  </a:lnTo>
                  <a:close/>
                </a:path>
              </a:pathLst>
            </a:custGeom>
          </p:spPr>
        </p:pic>
      </p:grpSp>
      <p:pic>
        <p:nvPicPr>
          <p:cNvPr id="11" name="timg.jpeg" descr="tim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32" y="379917"/>
            <a:ext cx="3744416" cy="1508945"/>
          </a:xfrm>
          <a:prstGeom prst="rect">
            <a:avLst/>
          </a:prstGeom>
        </p:spPr>
      </p:pic>
      <p:pic>
        <p:nvPicPr>
          <p:cNvPr id="12" name="timg.jpeg" descr="tim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矩形: 圆角 12"/>
          <p:cNvSpPr/>
          <p:nvPr/>
        </p:nvSpPr>
        <p:spPr>
          <a:xfrm>
            <a:off x="821077" y="2187755"/>
            <a:ext cx="10545226" cy="1970081"/>
          </a:xfrm>
          <a:prstGeom prst="roundRect">
            <a:avLst/>
          </a:prstGeom>
          <a:solidFill>
            <a:srgbClr val="E7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28001" y="218815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1B22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数据内容</a:t>
            </a:r>
            <a:endParaRPr lang="zh-CN" altLang="en-US" sz="3200" b="1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4919" y="2327631"/>
            <a:ext cx="10319207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一种典型持久性</a:t>
            </a:r>
            <a:r>
              <a:rPr lang="zh-CN" altLang="en-US" sz="2400" dirty="0"/>
              <a:t>的</a:t>
            </a:r>
            <a:r>
              <a:rPr lang="zh-CN" altLang="en-US" sz="2400" b="1" dirty="0">
                <a:solidFill>
                  <a:srgbClr val="FF0000"/>
                </a:solidFill>
              </a:rPr>
              <a:t>环境内分泌干扰物，难降解、具有半挥发性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可通过多种途径在环境中积累并经由生物积累效应进入人体，</a:t>
            </a:r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具有发育、神经与生殖毒性</a:t>
            </a:r>
            <a:endParaRPr lang="zh-CN" altLang="en-US" sz="2000" dirty="0">
              <a:solidFill>
                <a:srgbClr val="1B22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8040" y="1125220"/>
            <a:ext cx="4746625" cy="5353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来源于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网站，数据集比较经典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4919" y="1556608"/>
            <a:ext cx="6931121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(4-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羟基苯基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丙烷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5" b="76027"/>
          <a:stretch>
            <a:fillRect/>
          </a:stretch>
        </p:blipFill>
        <p:spPr>
          <a:xfrm>
            <a:off x="6456040" y="4327406"/>
            <a:ext cx="4828260" cy="130963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84032" y="5637335"/>
            <a:ext cx="5518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破坏生态平衡、引发人体肥胖症、发育畸形、糖尿病等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9" b="24841"/>
          <a:stretch>
            <a:fillRect/>
          </a:stretch>
        </p:blipFill>
        <p:spPr>
          <a:xfrm>
            <a:off x="821077" y="4289699"/>
            <a:ext cx="5440742" cy="130963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78504" y="5678729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广泛应用于涂料、塑料制品和树脂镜片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85736" y="6216473"/>
            <a:ext cx="6615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去除水体中的双酚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刻不容缓！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28001" y="218815"/>
            <a:ext cx="2214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1B22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数据预处理</a:t>
            </a:r>
            <a:endParaRPr lang="zh-CN" altLang="en-US" sz="3200" b="1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78" y="1308991"/>
            <a:ext cx="4861722" cy="25516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16" y="511202"/>
            <a:ext cx="4773245" cy="58369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835180" y="1056638"/>
            <a:ext cx="1008112" cy="3024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21077" y="851737"/>
            <a:ext cx="3780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水中双酚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</a:rPr>
              <a:t>的污染严重！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22" y="4613459"/>
            <a:ext cx="3763731" cy="2185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2" name="图表 21"/>
          <p:cNvGraphicFramePr/>
          <p:nvPr/>
        </p:nvGraphicFramePr>
        <p:xfrm>
          <a:off x="857201" y="3908859"/>
          <a:ext cx="2027199" cy="129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23" name="直接箭头连接符 22"/>
          <p:cNvCxnSpPr/>
          <p:nvPr/>
        </p:nvCxnSpPr>
        <p:spPr>
          <a:xfrm>
            <a:off x="2932840" y="4780544"/>
            <a:ext cx="431262" cy="4228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图表 24"/>
          <p:cNvGraphicFramePr/>
          <p:nvPr/>
        </p:nvGraphicFramePr>
        <p:xfrm>
          <a:off x="4154551" y="3913408"/>
          <a:ext cx="2400931" cy="1584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6" name="直接箭头连接符 25"/>
          <p:cNvCxnSpPr/>
          <p:nvPr/>
        </p:nvCxnSpPr>
        <p:spPr>
          <a:xfrm flipH="1">
            <a:off x="4588148" y="5316005"/>
            <a:ext cx="461227" cy="3631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C:\Users\ADMINI~1\AppData\Local\Temp\1585129499(1).png"/>
          <p:cNvPicPr/>
          <p:nvPr/>
        </p:nvPicPr>
        <p:blipFill rotWithShape="1">
          <a:blip r:embed="rId2" cstate="screen"/>
          <a:srcRect t="-1536"/>
          <a:stretch>
            <a:fillRect/>
          </a:stretch>
        </p:blipFill>
        <p:spPr bwMode="auto">
          <a:xfrm>
            <a:off x="388788" y="1468618"/>
            <a:ext cx="5744988" cy="34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timg.jpeg" descr="tim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矩形 20"/>
          <p:cNvSpPr/>
          <p:nvPr/>
        </p:nvSpPr>
        <p:spPr>
          <a:xfrm>
            <a:off x="828001" y="980728"/>
            <a:ext cx="9438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光电催化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是一种具有发展前景的绿色可持续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污染治理技术</a:t>
            </a:r>
            <a:endParaRPr lang="zh-CN" altLang="en-US" sz="2400" dirty="0">
              <a:solidFill>
                <a:srgbClr val="1B222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63447" y="4238967"/>
            <a:ext cx="720080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阴极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8680" y="4238967"/>
            <a:ext cx="720081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阳极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096000" y="1872354"/>
            <a:ext cx="5175639" cy="2329305"/>
          </a:xfrm>
          <a:prstGeom prst="roundRect">
            <a:avLst/>
          </a:prstGeom>
          <a:solidFill>
            <a:srgbClr val="E7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312024" y="2197825"/>
            <a:ext cx="51756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施加偏压导出电子，实现电荷有效分离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光电协同，矿化能力强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可循环利用，防止二次污染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15" name="任意多边形: 形状 1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828001" y="218815"/>
            <a:ext cx="2214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1B222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光电催化法</a:t>
            </a:r>
            <a:endParaRPr lang="zh-CN" altLang="en-US" sz="3200" b="1" dirty="0">
              <a:solidFill>
                <a:srgbClr val="1B22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794830" y="4323332"/>
            <a:ext cx="3595608" cy="2361814"/>
            <a:chOff x="5029450" y="766008"/>
            <a:chExt cx="3827418" cy="2746655"/>
          </a:xfrm>
        </p:grpSpPr>
        <p:graphicFrame>
          <p:nvGraphicFramePr>
            <p:cNvPr id="20" name="图表 19"/>
            <p:cNvGraphicFramePr/>
            <p:nvPr/>
          </p:nvGraphicFramePr>
          <p:xfrm>
            <a:off x="5029450" y="766008"/>
            <a:ext cx="3827418" cy="27466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2" name="文本框 21"/>
            <p:cNvSpPr txBox="1"/>
            <p:nvPr/>
          </p:nvSpPr>
          <p:spPr>
            <a:xfrm>
              <a:off x="5971825" y="1406524"/>
              <a:ext cx="956132" cy="67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光吸收</a:t>
              </a:r>
              <a:endParaRPr lang="en-US" altLang="zh-CN" sz="16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solidFill>
                    <a:srgbClr val="FFFF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效率</a:t>
              </a:r>
              <a:r>
                <a:rPr lang="el-GR" altLang="zh-CN" sz="1600" b="1" i="1" dirty="0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η</a:t>
              </a:r>
              <a:r>
                <a:rPr lang="en-US" altLang="zh-CN" sz="1600" b="1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abs</a:t>
              </a:r>
              <a:endParaRPr lang="en-US" altLang="zh-CN" sz="1600" b="1" i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201528" y="2406147"/>
              <a:ext cx="1549927" cy="67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00"/>
                  </a:solidFill>
                  <a:latin typeface="+mn-ea"/>
                  <a:cs typeface="Times New Roman" panose="02020603050405020304" pitchFamily="18" charset="0"/>
                </a:rPr>
                <a:t>电荷</a:t>
              </a:r>
              <a:endParaRPr lang="en-US" altLang="zh-CN" sz="1600" b="1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 b="1" dirty="0">
                  <a:solidFill>
                    <a:srgbClr val="FFFF00"/>
                  </a:solidFill>
                  <a:latin typeface="+mn-ea"/>
                  <a:cs typeface="Times New Roman" panose="02020603050405020304" pitchFamily="18" charset="0"/>
                </a:rPr>
                <a:t>注入效率</a:t>
              </a:r>
              <a:r>
                <a:rPr lang="el-GR" altLang="zh-CN" sz="1600" b="1" i="1" dirty="0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η</a:t>
              </a:r>
              <a:r>
                <a:rPr lang="en-US" altLang="zh-CN" sz="1600" b="1" i="1" baseline="-25000" dirty="0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inj</a:t>
              </a:r>
              <a:endParaRPr lang="en-US" altLang="zh-CN" sz="1600" b="1" i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91661" y="1446138"/>
              <a:ext cx="1209254" cy="67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电荷分离效率</a:t>
              </a:r>
              <a:r>
                <a:rPr lang="el-GR" altLang="zh-CN" sz="1600" b="1" i="1" dirty="0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η</a:t>
              </a:r>
              <a:r>
                <a:rPr lang="en-US" altLang="zh-CN" sz="1600" b="1" i="1" baseline="-25000" dirty="0" err="1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sep</a:t>
              </a:r>
              <a:endParaRPr lang="en-US" altLang="zh-CN" sz="1600" b="1" i="1" baseline="-25000" dirty="0" err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1801562" y="4406431"/>
            <a:ext cx="1273452" cy="6479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Freeform 7"/>
          <p:cNvSpPr/>
          <p:nvPr/>
        </p:nvSpPr>
        <p:spPr bwMode="gray">
          <a:xfrm rot="11688771" flipV="1">
            <a:off x="6328819" y="5284145"/>
            <a:ext cx="932022" cy="56739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</a14:hiddenLine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 sz="1400" dirty="0"/>
          </a:p>
        </p:txBody>
      </p:sp>
      <p:sp>
        <p:nvSpPr>
          <p:cNvPr id="6" name="箭头: 下 5"/>
          <p:cNvSpPr/>
          <p:nvPr/>
        </p:nvSpPr>
        <p:spPr>
          <a:xfrm>
            <a:off x="2062138" y="5174431"/>
            <a:ext cx="712927" cy="520747"/>
          </a:xfrm>
          <a:prstGeom prst="downArrow">
            <a:avLst>
              <a:gd name="adj1" fmla="val 50000"/>
              <a:gd name="adj2" fmla="val 5444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132" y="5841421"/>
            <a:ext cx="1107996" cy="46166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稳定性</a:t>
            </a:r>
            <a:endParaRPr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909486" y="5841423"/>
            <a:ext cx="1107996" cy="46166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无毒性</a:t>
            </a:r>
            <a:endParaRPr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3224840" y="5841420"/>
            <a:ext cx="1415772" cy="46166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/>
              <a:t>应用最广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088914" y="4726885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光电催化效率</a:t>
            </a:r>
            <a:r>
              <a:rPr lang="el-GR" altLang="zh-CN" b="1" i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η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5480590" y="3232494"/>
            <a:ext cx="1020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US" altLang="zh-CN" sz="32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41" name="任意多边形: 形状 40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828001" y="21881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光电催化效率</a:t>
            </a:r>
            <a:endParaRPr lang="zh-CN" altLang="en-US" sz="3200" b="1" dirty="0">
              <a:solidFill>
                <a:srgbClr val="1B2229"/>
              </a:solidFill>
            </a:endParaRPr>
          </a:p>
        </p:txBody>
      </p:sp>
      <p:sp>
        <p:nvSpPr>
          <p:cNvPr id="53" name="圆角矩形 36"/>
          <p:cNvSpPr/>
          <p:nvPr/>
        </p:nvSpPr>
        <p:spPr>
          <a:xfrm>
            <a:off x="905518" y="857357"/>
            <a:ext cx="2246683" cy="44267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电荷分离效率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l-GR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η</a:t>
            </a:r>
            <a:r>
              <a:rPr lang="en-US" altLang="zh-CN" sz="20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sep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4" name="圆角矩形 37"/>
          <p:cNvSpPr/>
          <p:nvPr/>
        </p:nvSpPr>
        <p:spPr>
          <a:xfrm>
            <a:off x="3267706" y="855424"/>
            <a:ext cx="2235651" cy="44267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电荷注入效率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l-GR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η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inj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endParaRPr lang="zh-CN" altLang="en-US" sz="2000" b="1" i="1" baseline="-25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38" y="2235184"/>
            <a:ext cx="2164872" cy="182855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7" name="文本框 56"/>
          <p:cNvSpPr txBox="1"/>
          <p:nvPr/>
        </p:nvSpPr>
        <p:spPr>
          <a:xfrm>
            <a:off x="3432016" y="4194878"/>
            <a:ext cx="212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）特定晶面</a:t>
            </a:r>
            <a:endParaRPr lang="en-US" altLang="zh-CN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）晶面异质结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28001" y="4966599"/>
            <a:ext cx="491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特定晶面提供高表面能；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{111}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{110}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形成晶面异质结，提高电荷分离效率。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67575" y="4328456"/>
            <a:ext cx="2246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高效的界面反应速率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4"/>
          <a:stretch>
            <a:fillRect/>
          </a:stretch>
        </p:blipFill>
        <p:spPr>
          <a:xfrm>
            <a:off x="3349229" y="2184961"/>
            <a:ext cx="1900085" cy="17597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13077" y="5663445"/>
            <a:ext cx="1193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{110}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晶面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68473" y="4047681"/>
            <a:ext cx="2438309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自然状态下金红石型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TiO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表面倾向于暴露稳定的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{110}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晶面，其晶面能为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0.43 J/m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baseline="30000" dirty="0">
              <a:solidFill>
                <a:srgbClr val="1B222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4567" y="1412770"/>
            <a:ext cx="2526861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{111}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晶面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较多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50%Ti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5c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50%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Ti4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100%O</a:t>
            </a:r>
            <a:r>
              <a:rPr lang="en-US" altLang="zh-CN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2c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原子，表面能为很高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(1.46 J/m</a:t>
            </a:r>
            <a:r>
              <a:rPr lang="en-US" altLang="zh-CN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较强的催化氧化性能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461037" y="1434500"/>
            <a:ext cx="5489580" cy="4468868"/>
          </a:xfrm>
          <a:prstGeom prst="roundRect">
            <a:avLst/>
          </a:prstGeom>
          <a:noFill/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505" y="4293235"/>
            <a:ext cx="2733040" cy="1289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075" y="1845310"/>
            <a:ext cx="2755900" cy="13398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68932" y="3227585"/>
            <a:ext cx="1184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{111}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晶面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-5567" r="89475" b="77635"/>
          <a:stretch>
            <a:fillRect/>
          </a:stretch>
        </p:blipFill>
        <p:spPr>
          <a:xfrm>
            <a:off x="9108440" y="1701165"/>
            <a:ext cx="287655" cy="360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47" r="92166" b="83839"/>
          <a:stretch>
            <a:fillRect/>
          </a:stretch>
        </p:blipFill>
        <p:spPr>
          <a:xfrm>
            <a:off x="9180195" y="4364990"/>
            <a:ext cx="215900" cy="21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27"/>
          <p:cNvSpPr/>
          <p:nvPr/>
        </p:nvSpPr>
        <p:spPr>
          <a:xfrm>
            <a:off x="6267872" y="1434500"/>
            <a:ext cx="5489580" cy="44688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" name="timg.jpeg" descr="timg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0" name="组合 39"/>
          <p:cNvGrpSpPr/>
          <p:nvPr/>
        </p:nvGrpSpPr>
        <p:grpSpPr>
          <a:xfrm>
            <a:off x="100997" y="15482"/>
            <a:ext cx="1961141" cy="769441"/>
            <a:chOff x="5097859" y="1182618"/>
            <a:chExt cx="5436881" cy="2133127"/>
          </a:xfrm>
        </p:grpSpPr>
        <p:sp>
          <p:nvSpPr>
            <p:cNvPr id="41" name="任意多边形: 形状 40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96369" y="1182618"/>
              <a:ext cx="4638371" cy="2133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828001" y="21881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光电催化效率</a:t>
            </a:r>
            <a:endParaRPr lang="zh-CN" altLang="en-US" sz="3200" b="1" dirty="0">
              <a:solidFill>
                <a:srgbClr val="1B2229"/>
              </a:solidFill>
            </a:endParaRPr>
          </a:p>
        </p:txBody>
      </p:sp>
      <p:sp>
        <p:nvSpPr>
          <p:cNvPr id="45" name="圆角矩形 35"/>
          <p:cNvSpPr/>
          <p:nvPr/>
        </p:nvSpPr>
        <p:spPr>
          <a:xfrm>
            <a:off x="2016057" y="897708"/>
            <a:ext cx="2360384" cy="44192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光吸收效率</a:t>
            </a:r>
            <a:r>
              <a:rPr lang="el-GR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η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abs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461037" y="1434500"/>
            <a:ext cx="5489580" cy="4468868"/>
          </a:xfrm>
          <a:prstGeom prst="round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21" y="1965594"/>
            <a:ext cx="2175577" cy="174916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97"/>
          <a:stretch>
            <a:fillRect/>
          </a:stretch>
        </p:blipFill>
        <p:spPr bwMode="auto">
          <a:xfrm>
            <a:off x="3128397" y="1953823"/>
            <a:ext cx="2405001" cy="16862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文本框 48"/>
          <p:cNvSpPr txBox="1"/>
          <p:nvPr/>
        </p:nvSpPr>
        <p:spPr>
          <a:xfrm>
            <a:off x="3006194" y="4032622"/>
            <a:ext cx="3207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just"/>
            <a:r>
              <a:rPr lang="zh-CN" altLang="en-US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）金属掺杂</a:t>
            </a:r>
            <a:endParaRPr lang="en-US" altLang="zh-CN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）窄带半导体复合</a:t>
            </a:r>
            <a:endParaRPr lang="zh-CN" altLang="en-US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02011" y="4914218"/>
            <a:ext cx="4835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金属掺杂和窄带半导体复合可以拓宽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TiO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的吸收光谱，提高其可见光吸收效率。</a:t>
            </a:r>
            <a:endParaRPr lang="zh-CN" altLang="en-US" sz="20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63023" y="4120675"/>
            <a:ext cx="1338828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宽光谱响应</a:t>
            </a: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87207" y="1800152"/>
            <a:ext cx="40174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BiVO</a:t>
            </a:r>
            <a:r>
              <a:rPr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研究最为广泛的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可见光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响应光催化材料之一</a:t>
            </a:r>
            <a:endParaRPr lang="en-US" altLang="zh-CN" sz="2400" b="1" dirty="0">
              <a:solidFill>
                <a:srgbClr val="1B2229"/>
              </a:solidFill>
              <a:latin typeface="Times New Roman" panose="02020603050405020304" pitchFamily="18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87207" y="2474070"/>
            <a:ext cx="462752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sz="2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B22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Segoe UI" panose="020B0502040204020203" pitchFamily="34" charset="0"/>
              </a:rPr>
              <a:t>在可见光照射下有极好的催化活性，能更充分地利用太阳能</a:t>
            </a:r>
            <a:endParaRPr lang="en-US" altLang="zh-CN" sz="2000" dirty="0">
              <a:solidFill>
                <a:srgbClr val="1B2229"/>
              </a:solidFill>
              <a:latin typeface="楷体" panose="02010609060101010101" pitchFamily="49" charset="-122"/>
              <a:ea typeface="楷体" panose="02010609060101010101" pitchFamily="49" charset="-122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1B2229"/>
              </a:solidFill>
              <a:latin typeface="楷体" panose="02010609060101010101" pitchFamily="49" charset="-122"/>
              <a:ea typeface="楷体" panose="02010609060101010101" pitchFamily="49" charset="-122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具有较窄的禁带宽度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TiO</a:t>
            </a:r>
            <a:r>
              <a:rPr lang="en-US" altLang="zh-CN" sz="20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能带匹配度高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B22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Segoe UI" panose="020B0502040204020203" pitchFamily="34" charset="0"/>
              </a:rPr>
              <a:t>无毒、无害、无腐蚀性</a:t>
            </a:r>
            <a:endParaRPr lang="en-US" altLang="zh-CN" sz="2000" dirty="0">
              <a:solidFill>
                <a:srgbClr val="1B2229"/>
              </a:solidFill>
              <a:latin typeface="楷体" panose="02010609060101010101" pitchFamily="49" charset="-122"/>
              <a:ea typeface="楷体" panose="02010609060101010101" pitchFamily="49" charset="-122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箭头: 右 1"/>
          <p:cNvSpPr/>
          <p:nvPr/>
        </p:nvSpPr>
        <p:spPr>
          <a:xfrm>
            <a:off x="5747385" y="2708910"/>
            <a:ext cx="925830" cy="6667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3650552" y="3206647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1"/>
          <p:cNvSpPr txBox="1"/>
          <p:nvPr/>
        </p:nvSpPr>
        <p:spPr>
          <a:xfrm>
            <a:off x="3845663" y="6031620"/>
            <a:ext cx="4869069" cy="783221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BiVO</a:t>
            </a:r>
            <a:r>
              <a:rPr lang="en-US" altLang="zh-CN" sz="20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/{111}TiO</a:t>
            </a:r>
            <a:r>
              <a:rPr lang="en-US" altLang="zh-CN" sz="20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高效光电极的构筑及其对水中环境污染物的处理应用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182929" y="3620035"/>
            <a:ext cx="181610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25856" y="1872684"/>
            <a:ext cx="2740285" cy="1746160"/>
            <a:chOff x="4353856" y="1625236"/>
            <a:chExt cx="2740285" cy="1746160"/>
          </a:xfrm>
        </p:grpSpPr>
        <p:grpSp>
          <p:nvGrpSpPr>
            <p:cNvPr id="9" name="组合 8"/>
            <p:cNvGrpSpPr/>
            <p:nvPr/>
          </p:nvGrpSpPr>
          <p:grpSpPr>
            <a:xfrm>
              <a:off x="5097860" y="1625236"/>
              <a:ext cx="1996281" cy="1746160"/>
              <a:chOff x="5097859" y="1625236"/>
              <a:chExt cx="1996281" cy="1746160"/>
            </a:xfrm>
          </p:grpSpPr>
          <p:sp>
            <p:nvSpPr>
              <p:cNvPr id="4" name="任意多边形: 形状 3"/>
              <p:cNvSpPr/>
              <p:nvPr/>
            </p:nvSpPr>
            <p:spPr>
              <a:xfrm>
                <a:off x="5097859" y="1625236"/>
                <a:ext cx="1996281" cy="1608950"/>
              </a:xfrm>
              <a:custGeom>
                <a:avLst/>
                <a:gdLst>
                  <a:gd name="connsiteX0" fmla="*/ 468052 w 1224136"/>
                  <a:gd name="connsiteY0" fmla="*/ 0 h 986622"/>
                  <a:gd name="connsiteX1" fmla="*/ 760814 w 1224136"/>
                  <a:gd name="connsiteY1" fmla="*/ 617122 h 986622"/>
                  <a:gd name="connsiteX2" fmla="*/ 900100 w 1224136"/>
                  <a:gd name="connsiteY2" fmla="*/ 338550 h 986622"/>
                  <a:gd name="connsiteX3" fmla="*/ 1224136 w 1224136"/>
                  <a:gd name="connsiteY3" fmla="*/ 986622 h 986622"/>
                  <a:gd name="connsiteX4" fmla="*/ 936104 w 1224136"/>
                  <a:gd name="connsiteY4" fmla="*/ 986622 h 986622"/>
                  <a:gd name="connsiteX5" fmla="*/ 576064 w 1224136"/>
                  <a:gd name="connsiteY5" fmla="*/ 986622 h 986622"/>
                  <a:gd name="connsiteX6" fmla="*/ 0 w 1224136"/>
                  <a:gd name="connsiteY6" fmla="*/ 986622 h 98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4136" h="986622">
                    <a:moveTo>
                      <a:pt x="468052" y="0"/>
                    </a:moveTo>
                    <a:lnTo>
                      <a:pt x="760814" y="617122"/>
                    </a:lnTo>
                    <a:lnTo>
                      <a:pt x="900100" y="338550"/>
                    </a:lnTo>
                    <a:lnTo>
                      <a:pt x="1224136" y="986622"/>
                    </a:lnTo>
                    <a:lnTo>
                      <a:pt x="936104" y="986622"/>
                    </a:lnTo>
                    <a:lnTo>
                      <a:pt x="576064" y="986622"/>
                    </a:lnTo>
                    <a:lnTo>
                      <a:pt x="0" y="986622"/>
                    </a:lnTo>
                    <a:close/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282379" y="2264591"/>
                <a:ext cx="1612900" cy="1106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600" dirty="0">
                    <a:solidFill>
                      <a:srgbClr val="2E40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altLang="zh-CN" sz="5400" dirty="0">
                    <a:solidFill>
                      <a:srgbClr val="2E40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2E40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PART</a:t>
                </a:r>
                <a:endParaRPr lang="zh-CN" altLang="en-US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7" t="31557" r="56765" b="35225"/>
            <a:stretch>
              <a:fillRect/>
            </a:stretch>
          </p:blipFill>
          <p:spPr>
            <a:xfrm>
              <a:off x="4353856" y="2279105"/>
              <a:ext cx="1124730" cy="969595"/>
            </a:xfrm>
            <a:custGeom>
              <a:avLst/>
              <a:gdLst>
                <a:gd name="connsiteX0" fmla="*/ 835293 w 1670585"/>
                <a:gd name="connsiteY0" fmla="*/ 0 h 1440160"/>
                <a:gd name="connsiteX1" fmla="*/ 1670585 w 1670585"/>
                <a:gd name="connsiteY1" fmla="*/ 1440160 h 1440160"/>
                <a:gd name="connsiteX2" fmla="*/ 0 w 1670585"/>
                <a:gd name="connsiteY2" fmla="*/ 1440160 h 144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585" h="1440160">
                  <a:moveTo>
                    <a:pt x="835293" y="0"/>
                  </a:moveTo>
                  <a:lnTo>
                    <a:pt x="1670585" y="1440160"/>
                  </a:lnTo>
                  <a:lnTo>
                    <a:pt x="0" y="1440160"/>
                  </a:lnTo>
                  <a:close/>
                </a:path>
              </a:pathLst>
            </a:custGeom>
          </p:spPr>
        </p:pic>
      </p:grpSp>
      <p:pic>
        <p:nvPicPr>
          <p:cNvPr id="11" name="timg.jpeg" descr="tim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752" y="0"/>
            <a:ext cx="3196248" cy="120032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/>
    </mc:Choice>
    <mc:Fallback>
      <p:transition spd="slow" advClick="0"/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PP_MARK_KEY" val="499bdace-86fd-4f5e-ba89-964c0d47a409"/>
  <p:tag name="COMMONDATA" val="eyJoZGlkIjoiNmZmMjJkNTI5MzQwNmVjYjA3M2RkZjQzNmUwZmY2OTk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3687</Words>
  <Application>WPS 演示</Application>
  <PresentationFormat>宽屏</PresentationFormat>
  <Paragraphs>359</Paragraphs>
  <Slides>25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Times New Roman</vt:lpstr>
      <vt:lpstr>Segoe UI</vt:lpstr>
      <vt:lpstr>Segoe UI Symbol</vt:lpstr>
      <vt:lpstr>黑体</vt:lpstr>
      <vt:lpstr>Times New Roman</vt:lpstr>
      <vt:lpstr>楷体</vt:lpstr>
      <vt:lpstr>Arial Unicode MS</vt:lpstr>
      <vt:lpstr>Calibri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微信用户</cp:lastModifiedBy>
  <cp:revision>279</cp:revision>
  <dcterms:created xsi:type="dcterms:W3CDTF">2017-02-25T07:51:00Z</dcterms:created>
  <dcterms:modified xsi:type="dcterms:W3CDTF">2023-12-17T16:10:46Z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C7730E55BD614A9F8DB61B8AB22CA9B1</vt:lpwstr>
  </property>
  <property fmtid="{D5CDD505-2E9C-101B-9397-08002B2CF9AE}" pid="3" name="KSOProductBuildVer">
    <vt:lpwstr>2052-12.1.0.15990</vt:lpwstr>
  </property>
</Properties>
</file>